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embeddings/oleObject3.bin" ContentType="application/vnd.openxmlformats-officedocument.oleObject"/>
  <Override PartName="/ppt/embeddings/oleObject4.bin" ContentType="application/vnd.openxmlformats-officedocument.oleObject"/>
  <Override PartName="/ppt/embeddings/oleObject5.bin" ContentType="application/vnd.openxmlformats-officedocument.oleObject"/>
  <Override PartName="/ppt/embeddings/oleObject6.bin" ContentType="application/vnd.openxmlformats-officedocument.oleObject"/>
  <Override PartName="/ppt/embeddings/oleObject7.bin" ContentType="application/vnd.openxmlformats-officedocument.oleObject"/>
  <Override PartName="/ppt/embeddings/oleObject8.bin" ContentType="application/vnd.openxmlformats-officedocument.oleObject"/>
  <Override PartName="/ppt/embeddings/oleObject9.bin" ContentType="application/vnd.openxmlformats-officedocument.oleObject"/>
  <Override PartName="/ppt/embeddings/oleObject10.bin" ContentType="application/vnd.openxmlformats-officedocument.oleObject"/>
  <Override PartName="/ppt/embeddings/oleObject11.bin" ContentType="application/vnd.openxmlformats-officedocument.oleObject"/>
  <Override PartName="/ppt/embeddings/oleObject12.bin" ContentType="application/vnd.openxmlformats-officedocument.oleObject"/>
  <Override PartName="/ppt/embeddings/oleObject13.bin" ContentType="application/vnd.openxmlformats-officedocument.oleObject"/>
  <Override PartName="/ppt/embeddings/oleObject14.bin" ContentType="application/vnd.openxmlformats-officedocument.oleObject"/>
  <Override PartName="/ppt/embeddings/oleObject15.bin" ContentType="application/vnd.openxmlformats-officedocument.oleObject"/>
  <Override PartName="/ppt/embeddings/oleObject16.bin" ContentType="application/vnd.openxmlformats-officedocument.oleObject"/>
  <Override PartName="/ppt/embeddings/oleObject17.bin" ContentType="application/vnd.openxmlformats-officedocument.oleObject"/>
  <Override PartName="/ppt/embeddings/oleObject18.bin" ContentType="application/vnd.openxmlformats-officedocument.oleObject"/>
  <Override PartName="/ppt/embeddings/oleObject19.bin" ContentType="application/vnd.openxmlformats-officedocument.oleObject"/>
  <Override PartName="/ppt/embeddings/oleObject20.bin" ContentType="application/vnd.openxmlformats-officedocument.oleObject"/>
  <Override PartName="/ppt/embeddings/oleObject21.bin" ContentType="application/vnd.openxmlformats-officedocument.oleObject"/>
  <Override PartName="/ppt/notesSlides/notesSlide1.xml" ContentType="application/vnd.openxmlformats-officedocument.presentationml.notesSlide+xml"/>
  <Override PartName="/ppt/embeddings/oleObject22.bin" ContentType="application/vnd.openxmlformats-officedocument.oleObject"/>
  <Override PartName="/ppt/embeddings/oleObject23.bin" ContentType="application/vnd.openxmlformats-officedocument.oleObject"/>
  <Override PartName="/ppt/embeddings/oleObject24.bin" ContentType="application/vnd.openxmlformats-officedocument.oleObject"/>
  <Override PartName="/ppt/embeddings/oleObject25.bin" ContentType="application/vnd.openxmlformats-officedocument.oleObject"/>
  <Override PartName="/ppt/embeddings/oleObject26.bin" ContentType="application/vnd.openxmlformats-officedocument.oleObject"/>
  <Override PartName="/ppt/embeddings/oleObject27.bin" ContentType="application/vnd.openxmlformats-officedocument.oleObject"/>
  <Override PartName="/ppt/embeddings/oleObject28.bin" ContentType="application/vnd.openxmlformats-officedocument.oleObject"/>
  <Override PartName="/ppt/embeddings/oleObject29.bin" ContentType="application/vnd.openxmlformats-officedocument.oleObject"/>
  <Override PartName="/ppt/embeddings/oleObject30.bin" ContentType="application/vnd.openxmlformats-officedocument.oleObject"/>
  <Override PartName="/ppt/embeddings/oleObject31.bin" ContentType="application/vnd.openxmlformats-officedocument.oleObject"/>
  <Override PartName="/ppt/notesSlides/notesSlide2.xml" ContentType="application/vnd.openxmlformats-officedocument.presentationml.notesSlide+xml"/>
  <Override PartName="/ppt/embeddings/oleObject32.bin" ContentType="application/vnd.openxmlformats-officedocument.oleObject"/>
  <Override PartName="/ppt/embeddings/oleObject33.bin" ContentType="application/vnd.openxmlformats-officedocument.oleObject"/>
  <Override PartName="/ppt/embeddings/oleObject34.bin" ContentType="application/vnd.openxmlformats-officedocument.oleObject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28" r:id="rId1"/>
  </p:sldMasterIdLst>
  <p:notesMasterIdLst>
    <p:notesMasterId r:id="rId79"/>
  </p:notesMasterIdLst>
  <p:handoutMasterIdLst>
    <p:handoutMasterId r:id="rId80"/>
  </p:handoutMasterIdLst>
  <p:sldIdLst>
    <p:sldId id="256" r:id="rId2"/>
    <p:sldId id="326" r:id="rId3"/>
    <p:sldId id="418" r:id="rId4"/>
    <p:sldId id="419" r:id="rId5"/>
    <p:sldId id="257" r:id="rId6"/>
    <p:sldId id="327" r:id="rId7"/>
    <p:sldId id="384" r:id="rId8"/>
    <p:sldId id="385" r:id="rId9"/>
    <p:sldId id="328" r:id="rId10"/>
    <p:sldId id="330" r:id="rId11"/>
    <p:sldId id="334" r:id="rId12"/>
    <p:sldId id="329" r:id="rId13"/>
    <p:sldId id="333" r:id="rId14"/>
    <p:sldId id="261" r:id="rId15"/>
    <p:sldId id="260" r:id="rId16"/>
    <p:sldId id="263" r:id="rId17"/>
    <p:sldId id="265" r:id="rId18"/>
    <p:sldId id="309" r:id="rId19"/>
    <p:sldId id="315" r:id="rId20"/>
    <p:sldId id="311" r:id="rId21"/>
    <p:sldId id="268" r:id="rId22"/>
    <p:sldId id="289" r:id="rId23"/>
    <p:sldId id="266" r:id="rId24"/>
    <p:sldId id="312" r:id="rId25"/>
    <p:sldId id="316" r:id="rId26"/>
    <p:sldId id="318" r:id="rId27"/>
    <p:sldId id="319" r:id="rId28"/>
    <p:sldId id="340" r:id="rId29"/>
    <p:sldId id="341" r:id="rId30"/>
    <p:sldId id="373" r:id="rId31"/>
    <p:sldId id="374" r:id="rId32"/>
    <p:sldId id="376" r:id="rId33"/>
    <p:sldId id="377" r:id="rId34"/>
    <p:sldId id="378" r:id="rId35"/>
    <p:sldId id="375" r:id="rId36"/>
    <p:sldId id="381" r:id="rId37"/>
    <p:sldId id="380" r:id="rId38"/>
    <p:sldId id="364" r:id="rId39"/>
    <p:sldId id="413" r:id="rId40"/>
    <p:sldId id="408" r:id="rId41"/>
    <p:sldId id="409" r:id="rId42"/>
    <p:sldId id="410" r:id="rId43"/>
    <p:sldId id="412" r:id="rId44"/>
    <p:sldId id="416" r:id="rId45"/>
    <p:sldId id="414" r:id="rId46"/>
    <p:sldId id="415" r:id="rId47"/>
    <p:sldId id="417" r:id="rId48"/>
    <p:sldId id="386" r:id="rId49"/>
    <p:sldId id="370" r:id="rId50"/>
    <p:sldId id="287" r:id="rId51"/>
    <p:sldId id="269" r:id="rId52"/>
    <p:sldId id="372" r:id="rId53"/>
    <p:sldId id="335" r:id="rId54"/>
    <p:sldId id="338" r:id="rId55"/>
    <p:sldId id="339" r:id="rId56"/>
    <p:sldId id="387" r:id="rId57"/>
    <p:sldId id="388" r:id="rId58"/>
    <p:sldId id="389" r:id="rId59"/>
    <p:sldId id="390" r:id="rId60"/>
    <p:sldId id="391" r:id="rId61"/>
    <p:sldId id="392" r:id="rId62"/>
    <p:sldId id="393" r:id="rId63"/>
    <p:sldId id="394" r:id="rId64"/>
    <p:sldId id="395" r:id="rId65"/>
    <p:sldId id="396" r:id="rId66"/>
    <p:sldId id="397" r:id="rId67"/>
    <p:sldId id="398" r:id="rId68"/>
    <p:sldId id="399" r:id="rId69"/>
    <p:sldId id="400" r:id="rId70"/>
    <p:sldId id="401" r:id="rId71"/>
    <p:sldId id="402" r:id="rId72"/>
    <p:sldId id="403" r:id="rId73"/>
    <p:sldId id="404" r:id="rId74"/>
    <p:sldId id="405" r:id="rId75"/>
    <p:sldId id="406" r:id="rId76"/>
    <p:sldId id="382" r:id="rId77"/>
    <p:sldId id="383" r:id="rId78"/>
  </p:sldIdLst>
  <p:sldSz cx="9144000" cy="6858000" type="screen4x3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2085B"/>
    <a:srgbClr val="1D7611"/>
    <a:srgbClr val="C600C4"/>
    <a:srgbClr val="12370D"/>
    <a:srgbClr val="FF66FF"/>
    <a:srgbClr val="F6E147"/>
    <a:srgbClr val="FFE947"/>
    <a:srgbClr val="F4E444"/>
    <a:srgbClr val="FFCC66"/>
    <a:srgbClr val="20EE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54" autoAdjust="0"/>
    <p:restoredTop sz="94660"/>
  </p:normalViewPr>
  <p:slideViewPr>
    <p:cSldViewPr snapToGrid="0" snapToObjects="1">
      <p:cViewPr>
        <p:scale>
          <a:sx n="81" d="100"/>
          <a:sy n="81" d="100"/>
        </p:scale>
        <p:origin x="-1912" y="-120"/>
      </p:cViewPr>
      <p:guideLst>
        <p:guide orient="horz" pos="2699"/>
        <p:guide pos="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handoutMaster" Target="handoutMasters/handoutMaster1.xml"/><Relationship Id="rId81" Type="http://schemas.openxmlformats.org/officeDocument/2006/relationships/printerSettings" Target="printerSettings/printerSettings1.bin"/><Relationship Id="rId82" Type="http://schemas.openxmlformats.org/officeDocument/2006/relationships/presProps" Target="presProps.xml"/><Relationship Id="rId83" Type="http://schemas.openxmlformats.org/officeDocument/2006/relationships/viewProps" Target="viewProps.xml"/><Relationship Id="rId84" Type="http://schemas.openxmlformats.org/officeDocument/2006/relationships/theme" Target="theme/theme1.xml"/><Relationship Id="rId85" Type="http://schemas.openxmlformats.org/officeDocument/2006/relationships/tableStyles" Target="tableStyles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notesMaster" Target="notesMasters/notesMaster1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Workbook1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tx>
            <c:v>0-jet</c:v>
          </c:tx>
          <c:cat>
            <c:numRef>
              <c:f>Sheet1!$C$5:$C$9</c:f>
              <c:numCache>
                <c:formatCode>General</c:formatCode>
                <c:ptCount val="5"/>
                <c:pt idx="0">
                  <c:v>120.01</c:v>
                </c:pt>
                <c:pt idx="1">
                  <c:v>100.01</c:v>
                </c:pt>
                <c:pt idx="2">
                  <c:v>80.0</c:v>
                </c:pt>
                <c:pt idx="3">
                  <c:v>60.0</c:v>
                </c:pt>
                <c:pt idx="4">
                  <c:v>50.0</c:v>
                </c:pt>
              </c:numCache>
            </c:numRef>
          </c:cat>
          <c:val>
            <c:numRef>
              <c:f>Sheet1!$D$5:$D$9</c:f>
              <c:numCache>
                <c:formatCode>General</c:formatCode>
                <c:ptCount val="5"/>
                <c:pt idx="0">
                  <c:v>2.05</c:v>
                </c:pt>
                <c:pt idx="1">
                  <c:v>1.99</c:v>
                </c:pt>
                <c:pt idx="2">
                  <c:v>1.83</c:v>
                </c:pt>
                <c:pt idx="3">
                  <c:v>1.74</c:v>
                </c:pt>
                <c:pt idx="4">
                  <c:v>1.82</c:v>
                </c:pt>
              </c:numCache>
            </c:numRef>
          </c:val>
          <c:smooth val="0"/>
        </c:ser>
        <c:ser>
          <c:idx val="1"/>
          <c:order val="1"/>
          <c:tx>
            <c:v>1-jet</c:v>
          </c:tx>
          <c:cat>
            <c:numRef>
              <c:f>Sheet1!$C$5:$C$9</c:f>
              <c:numCache>
                <c:formatCode>General</c:formatCode>
                <c:ptCount val="5"/>
                <c:pt idx="0">
                  <c:v>120.01</c:v>
                </c:pt>
                <c:pt idx="1">
                  <c:v>100.01</c:v>
                </c:pt>
                <c:pt idx="2">
                  <c:v>80.0</c:v>
                </c:pt>
                <c:pt idx="3">
                  <c:v>60.0</c:v>
                </c:pt>
                <c:pt idx="4">
                  <c:v>50.0</c:v>
                </c:pt>
              </c:numCache>
            </c:numRef>
          </c:cat>
          <c:val>
            <c:numRef>
              <c:f>Sheet1!$E$5:$E$9</c:f>
              <c:numCache>
                <c:formatCode>General</c:formatCode>
                <c:ptCount val="5"/>
                <c:pt idx="0">
                  <c:v>2.58</c:v>
                </c:pt>
                <c:pt idx="1">
                  <c:v>2.49</c:v>
                </c:pt>
                <c:pt idx="2">
                  <c:v>2.37</c:v>
                </c:pt>
                <c:pt idx="3">
                  <c:v>2.28</c:v>
                </c:pt>
                <c:pt idx="4">
                  <c:v>2.34</c:v>
                </c:pt>
              </c:numCache>
            </c:numRef>
          </c:val>
          <c:smooth val="0"/>
        </c:ser>
        <c:ser>
          <c:idx val="2"/>
          <c:order val="2"/>
          <c:tx>
            <c:v>2-jets</c:v>
          </c:tx>
          <c:cat>
            <c:numRef>
              <c:f>Sheet1!$C$5:$C$9</c:f>
              <c:numCache>
                <c:formatCode>General</c:formatCode>
                <c:ptCount val="5"/>
                <c:pt idx="0">
                  <c:v>120.01</c:v>
                </c:pt>
                <c:pt idx="1">
                  <c:v>100.01</c:v>
                </c:pt>
                <c:pt idx="2">
                  <c:v>80.0</c:v>
                </c:pt>
                <c:pt idx="3">
                  <c:v>60.0</c:v>
                </c:pt>
                <c:pt idx="4">
                  <c:v>50.0</c:v>
                </c:pt>
              </c:numCache>
            </c:numRef>
          </c:cat>
          <c:val>
            <c:numRef>
              <c:f>Sheet1!$F$5:$F$9</c:f>
              <c:numCache>
                <c:formatCode>General</c:formatCode>
                <c:ptCount val="5"/>
                <c:pt idx="0">
                  <c:v>3.02</c:v>
                </c:pt>
                <c:pt idx="1">
                  <c:v>2.96</c:v>
                </c:pt>
                <c:pt idx="2">
                  <c:v>2.82</c:v>
                </c:pt>
                <c:pt idx="3">
                  <c:v>2.76</c:v>
                </c:pt>
                <c:pt idx="4">
                  <c:v>2.82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068209032"/>
        <c:axId val="-2132760568"/>
      </c:lineChart>
      <c:catAx>
        <c:axId val="2068209032"/>
        <c:scaling>
          <c:orientation val="maxMin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 err="1"/>
                  <a:t>mT</a:t>
                </a:r>
                <a:r>
                  <a:rPr lang="en-US"/>
                  <a:t> </a:t>
                </a:r>
                <a:r>
                  <a:rPr lang="en-US" smtClean="0"/>
                  <a:t>threshold</a:t>
                </a:r>
                <a:r>
                  <a:rPr lang="en-US" baseline="0" smtClean="0"/>
                  <a:t> </a:t>
                </a:r>
                <a:r>
                  <a:rPr lang="en-US" baseline="0" dirty="0"/>
                  <a:t>(GeV)</a:t>
                </a:r>
                <a:endParaRPr lang="en-US" dirty="0"/>
              </a:p>
            </c:rich>
          </c:tx>
          <c:overlay val="0"/>
        </c:title>
        <c:numFmt formatCode="#,##0" sourceLinked="0"/>
        <c:majorTickMark val="out"/>
        <c:minorTickMark val="none"/>
        <c:tickLblPos val="nextTo"/>
        <c:crossAx val="-2132760568"/>
        <c:crosses val="autoZero"/>
        <c:auto val="0"/>
        <c:lblAlgn val="ctr"/>
        <c:lblOffset val="100"/>
        <c:noMultiLvlLbl val="0"/>
      </c:catAx>
      <c:valAx>
        <c:axId val="-2132760568"/>
        <c:scaling>
          <c:orientation val="minMax"/>
          <c:min val="1.6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Expected limit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crossAx val="2068209032"/>
        <c:crosses val="max"/>
        <c:crossBetween val="between"/>
      </c:valAx>
    </c:plotArea>
    <c:legend>
      <c:legendPos val="r"/>
      <c:overlay val="0"/>
    </c:legend>
    <c:plotVisOnly val="1"/>
    <c:dispBlanksAs val="gap"/>
    <c:showDLblsOverMax val="0"/>
  </c:chart>
  <c:externalData r:id="rId1">
    <c:autoUpdate val="0"/>
  </c:externalData>
</c:chartSpace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4" Type="http://schemas.openxmlformats.org/officeDocument/2006/relationships/image" Target="../media/image20.emf"/><Relationship Id="rId1" Type="http://schemas.openxmlformats.org/officeDocument/2006/relationships/image" Target="../media/image17.emf"/><Relationship Id="rId2" Type="http://schemas.openxmlformats.org/officeDocument/2006/relationships/image" Target="../media/image18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emf"/><Relationship Id="rId2" Type="http://schemas.openxmlformats.org/officeDocument/2006/relationships/image" Target="../media/image76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9.emf"/><Relationship Id="rId2" Type="http://schemas.openxmlformats.org/officeDocument/2006/relationships/image" Target="../media/image50.emf"/><Relationship Id="rId3" Type="http://schemas.openxmlformats.org/officeDocument/2006/relationships/image" Target="../media/image51.e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4" Type="http://schemas.openxmlformats.org/officeDocument/2006/relationships/image" Target="../media/image25.emf"/><Relationship Id="rId5" Type="http://schemas.openxmlformats.org/officeDocument/2006/relationships/image" Target="../media/image26.emf"/><Relationship Id="rId1" Type="http://schemas.openxmlformats.org/officeDocument/2006/relationships/image" Target="../media/image22.emf"/><Relationship Id="rId2" Type="http://schemas.openxmlformats.org/officeDocument/2006/relationships/image" Target="../media/image23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emf"/><Relationship Id="rId2" Type="http://schemas.openxmlformats.org/officeDocument/2006/relationships/image" Target="../media/image37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emf"/><Relationship Id="rId2" Type="http://schemas.openxmlformats.org/officeDocument/2006/relationships/image" Target="../media/image39.e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4" Type="http://schemas.openxmlformats.org/officeDocument/2006/relationships/image" Target="../media/image47.emf"/><Relationship Id="rId5" Type="http://schemas.openxmlformats.org/officeDocument/2006/relationships/image" Target="../media/image48.emf"/><Relationship Id="rId1" Type="http://schemas.openxmlformats.org/officeDocument/2006/relationships/image" Target="../media/image22.emf"/><Relationship Id="rId2" Type="http://schemas.openxmlformats.org/officeDocument/2006/relationships/image" Target="../media/image24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9.emf"/><Relationship Id="rId2" Type="http://schemas.openxmlformats.org/officeDocument/2006/relationships/image" Target="../media/image50.emf"/><Relationship Id="rId3" Type="http://schemas.openxmlformats.org/officeDocument/2006/relationships/image" Target="../media/image51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emf"/><Relationship Id="rId2" Type="http://schemas.openxmlformats.org/officeDocument/2006/relationships/image" Target="../media/image72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E0311E-FA92-1544-BD4B-8BE9C47F6392}" type="datetime1">
              <a:rPr lang="en-US" smtClean="0"/>
              <a:t>3/30/17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F33749-90C2-6A4E-8AD4-7209277D08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75586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F7B9F3-B61B-BA49-8D31-0371BB25B02C}" type="datetime1">
              <a:rPr lang="en-US" smtClean="0"/>
              <a:t>3/30/17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A2D2C2-1E85-D94E-B934-F69ED6EC93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07030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992CFC-86D1-F04E-9A93-7F2DDED954D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3405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992CFC-86D1-F04E-9A93-7F2DDED954D5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3405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A2D2C2-1E85-D94E-B934-F69ED6EC9338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6180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8991600" y="3048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25146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371600" y="2819400"/>
            <a:ext cx="6400800" cy="1752600"/>
          </a:xfrm>
        </p:spPr>
        <p:txBody>
          <a:bodyPr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HEXO Meeting, 11/21/16</a:t>
            </a:r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Nabarun Dev (University of Notre Dame)</a:t>
            </a:r>
            <a:endParaRPr lang="en-US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155448" y="2420112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3" name="Oval 12"/>
          <p:cNvSpPr/>
          <p:nvPr/>
        </p:nvSpPr>
        <p:spPr>
          <a:xfrm>
            <a:off x="4267200" y="2115312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4" name="Oval 13"/>
          <p:cNvSpPr/>
          <p:nvPr/>
        </p:nvSpPr>
        <p:spPr>
          <a:xfrm>
            <a:off x="4361688" y="2209800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4343400" y="2199450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BF09A002-1886-5747-9ECD-394875F6572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685800" y="381000"/>
            <a:ext cx="7772400" cy="1752600"/>
          </a:xfrm>
        </p:spPr>
        <p:txBody>
          <a:bodyPr anchor="b"/>
          <a:lstStyle>
            <a:lvl1pPr>
              <a:defRPr sz="4200">
                <a:solidFill>
                  <a:schemeClr val="accent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HEXO Meeting, 11/21/16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Nabarun Dev (University of Notre Dame)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288DDDC-9F14-654D-AEED-A10C366B3EB1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white">
          <a:xfrm>
            <a:off x="7010400" y="0"/>
            <a:ext cx="21336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white">
          <a:xfrm>
            <a:off x="0" y="0"/>
            <a:ext cx="9144000" cy="15544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 rot="5400000">
            <a:off x="4021836" y="3278124"/>
            <a:ext cx="6245352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Oval 13"/>
          <p:cNvSpPr/>
          <p:nvPr/>
        </p:nvSpPr>
        <p:spPr>
          <a:xfrm>
            <a:off x="6839712" y="2925763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Oval 14"/>
          <p:cNvSpPr/>
          <p:nvPr/>
        </p:nvSpPr>
        <p:spPr>
          <a:xfrm>
            <a:off x="6934200" y="3020251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15912" y="3009901"/>
            <a:ext cx="457200" cy="441325"/>
          </a:xfrm>
        </p:spPr>
        <p:txBody>
          <a:bodyPr/>
          <a:lstStyle/>
          <a:p>
            <a:pPr>
              <a:defRPr/>
            </a:pPr>
            <a:fld id="{F288DDDC-9F14-654D-AEED-A10C366B3EB1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304800"/>
            <a:ext cx="6553200" cy="5821366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HEXO Meeting, 11/21/16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Nabarun Dev (University of Notre Dame)</a:t>
            </a:r>
            <a:endParaRPr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91400" y="304801"/>
            <a:ext cx="144780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HEXO Meeting, 11/21/16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Nabarun Dev (University of Notre Dame)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361688" y="1026372"/>
            <a:ext cx="457200" cy="441325"/>
          </a:xfrm>
        </p:spPr>
        <p:txBody>
          <a:bodyPr/>
          <a:lstStyle/>
          <a:p>
            <a:pPr>
              <a:defRPr/>
            </a:pPr>
            <a:fld id="{0E5905C8-671D-6E43-87EB-3CCB726B54B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301752" y="1527048"/>
            <a:ext cx="850392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8991600" y="1905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152400" y="2286000"/>
            <a:ext cx="8833104" cy="3048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55448" y="142352"/>
            <a:ext cx="8833104" cy="2139696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8426" y="2743200"/>
            <a:ext cx="6480174" cy="1673225"/>
          </a:xfrm>
        </p:spPr>
        <p:txBody>
          <a:bodyPr anchor="t"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Nabarun Dev (University of Notre Dame)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HEXO Meeting, 11/21/16</a:t>
            </a:r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152400" y="2438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Oval 9"/>
          <p:cNvSpPr/>
          <p:nvPr/>
        </p:nvSpPr>
        <p:spPr>
          <a:xfrm>
            <a:off x="4267200" y="2115312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Oval 10"/>
          <p:cNvSpPr/>
          <p:nvPr/>
        </p:nvSpPr>
        <p:spPr>
          <a:xfrm>
            <a:off x="4361688" y="2209800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343400" y="2199450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BF09A002-1886-5747-9ECD-394875F65722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533400"/>
            <a:ext cx="7772400" cy="1524000"/>
          </a:xfrm>
        </p:spPr>
        <p:txBody>
          <a:bodyPr anchor="b"/>
          <a:lstStyle>
            <a:lvl1pPr algn="ctr">
              <a:buNone/>
              <a:defRPr sz="4200" b="0" cap="none" baseline="0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228600"/>
            <a:ext cx="8534400" cy="758952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791200" y="6409944"/>
            <a:ext cx="3044952" cy="365760"/>
          </a:xfrm>
        </p:spPr>
        <p:txBody>
          <a:bodyPr/>
          <a:lstStyle/>
          <a:p>
            <a:pPr>
              <a:defRPr/>
            </a:pPr>
            <a:r>
              <a:rPr lang="en-US" smtClean="0"/>
              <a:t>HEXO Meeting, 11/21/16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Nabarun Dev (University of Notre Dame)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A8FC3C7-8BB4-AB48-9F86-E97652DB91F0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 flipV="1">
            <a:off x="4563080" y="1575652"/>
            <a:ext cx="8921" cy="4819557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Content Placeholder 9"/>
          <p:cNvSpPr>
            <a:spLocks noGrp="1"/>
          </p:cNvSpPr>
          <p:nvPr>
            <p:ph sz="half" idx="1"/>
          </p:nvPr>
        </p:nvSpPr>
        <p:spPr>
          <a:xfrm>
            <a:off x="301752" y="1371600"/>
            <a:ext cx="4038600" cy="4681728"/>
          </a:xfrm>
        </p:spPr>
        <p:txBody>
          <a:bodyPr/>
          <a:lstStyle>
            <a:lvl1pPr>
              <a:defRPr sz="2500"/>
            </a:lvl1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2" name="Content Placeholder 11"/>
          <p:cNvSpPr>
            <a:spLocks noGrp="1"/>
          </p:cNvSpPr>
          <p:nvPr>
            <p:ph sz="half" idx="2"/>
          </p:nvPr>
        </p:nvSpPr>
        <p:spPr>
          <a:xfrm>
            <a:off x="4800600" y="1371600"/>
            <a:ext cx="4038600" cy="4681728"/>
          </a:xfrm>
        </p:spPr>
        <p:txBody>
          <a:bodyPr/>
          <a:lstStyle>
            <a:lvl1pPr>
              <a:defRPr sz="2500"/>
            </a:lvl1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traight Connector 9"/>
          <p:cNvSpPr>
            <a:spLocks noChangeShapeType="1"/>
          </p:cNvSpPr>
          <p:nvPr/>
        </p:nvSpPr>
        <p:spPr bwMode="auto">
          <a:xfrm flipV="1">
            <a:off x="4572000" y="2200275"/>
            <a:ext cx="0" cy="4187952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white">
          <a:xfrm>
            <a:off x="0" y="0"/>
            <a:ext cx="9144000" cy="14478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152400" y="1371600"/>
            <a:ext cx="8833104" cy="914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145923" y="6391656"/>
            <a:ext cx="8833104" cy="310896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1752" y="1524000"/>
            <a:ext cx="4040188" cy="732974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lang="en-US" sz="2200" b="1" dirty="0" smtClean="0">
                <a:solidFill>
                  <a:srgbClr val="FFFFFF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791330" y="1524000"/>
            <a:ext cx="4041775" cy="731520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sz="2200" b="1"/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HEXO Meeting, 11/21/16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4800" y="6409944"/>
            <a:ext cx="3581400" cy="365760"/>
          </a:xfrm>
        </p:spPr>
        <p:txBody>
          <a:bodyPr/>
          <a:lstStyle/>
          <a:p>
            <a:r>
              <a:rPr lang="en-US" smtClean="0"/>
              <a:t>Nabarun Dev (University of Notre Dame)</a:t>
            </a:r>
            <a:endParaRPr lang="en-US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152400" y="128016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4" name="Content Placeholder 23"/>
          <p:cNvSpPr>
            <a:spLocks noGrp="1"/>
          </p:cNvSpPr>
          <p:nvPr>
            <p:ph sz="quarter" idx="2"/>
          </p:nvPr>
        </p:nvSpPr>
        <p:spPr>
          <a:xfrm>
            <a:off x="301752" y="2471383"/>
            <a:ext cx="4041648" cy="3818404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6" name="Content Placeholder 25"/>
          <p:cNvSpPr>
            <a:spLocks noGrp="1"/>
          </p:cNvSpPr>
          <p:nvPr>
            <p:ph sz="quarter" idx="4"/>
          </p:nvPr>
        </p:nvSpPr>
        <p:spPr>
          <a:xfrm>
            <a:off x="4800600" y="2471383"/>
            <a:ext cx="4038600" cy="3822192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5" name="Oval 24"/>
          <p:cNvSpPr/>
          <p:nvPr/>
        </p:nvSpPr>
        <p:spPr>
          <a:xfrm>
            <a:off x="4267200" y="956036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7" name="Oval 26"/>
          <p:cNvSpPr/>
          <p:nvPr/>
        </p:nvSpPr>
        <p:spPr>
          <a:xfrm>
            <a:off x="4361688" y="1050524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4343400" y="1042416"/>
            <a:ext cx="457200" cy="441325"/>
          </a:xfrm>
        </p:spPr>
        <p:txBody>
          <a:bodyPr/>
          <a:lstStyle>
            <a:lvl1pPr algn="ctr">
              <a:defRPr/>
            </a:lvl1pPr>
          </a:lstStyle>
          <a:p>
            <a:pPr>
              <a:defRPr/>
            </a:pPr>
            <a:fld id="{9C0D192C-FDB2-CC42-AE59-1BE71E8149FD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/>
        <p:txBody>
          <a:bodyPr rtlCol="0" anchor="b" anchorCtr="0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HEXO Meeting, 11/21/16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Nabarun Dev (University of Notre Dame)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343400" y="1036020"/>
            <a:ext cx="457200" cy="441325"/>
          </a:xfrm>
        </p:spPr>
        <p:txBody>
          <a:bodyPr/>
          <a:lstStyle/>
          <a:p>
            <a:pPr>
              <a:defRPr/>
            </a:pPr>
            <a:fld id="{8DC538EA-4E02-514F-A7CB-B76D13070B1D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white">
          <a:xfrm>
            <a:off x="0" y="0"/>
            <a:ext cx="9144000" cy="15544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52400" y="158496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HEXO Meeting, 11/21/16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Nabarun Dev (University of Notre Dame)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267200" y="6324600"/>
            <a:ext cx="609600" cy="441324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B5D6C6F1-BE17-0D4A-9B0D-BD1CDA04D74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152400" y="152400"/>
            <a:ext cx="8833104" cy="304800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118872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3" name="Rectangle 12"/>
          <p:cNvSpPr/>
          <p:nvPr/>
        </p:nvSpPr>
        <p:spPr>
          <a:xfrm>
            <a:off x="152400" y="609600"/>
            <a:ext cx="2743200" cy="5867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914400"/>
            <a:ext cx="2362200" cy="990600"/>
          </a:xfrm>
        </p:spPr>
        <p:txBody>
          <a:bodyPr anchor="b">
            <a:noAutofit/>
          </a:bodyPr>
          <a:lstStyle>
            <a:lvl1pPr algn="l">
              <a:buNone/>
              <a:defRPr sz="2200" b="1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381000" y="1981200"/>
            <a:ext cx="2362200" cy="4144963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1600">
                <a:solidFill>
                  <a:srgbClr val="FFFFFF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152400" y="533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0" name="Content Placeholder 19"/>
          <p:cNvSpPr>
            <a:spLocks noGrp="1"/>
          </p:cNvSpPr>
          <p:nvPr>
            <p:ph sz="quarter" idx="1"/>
          </p:nvPr>
        </p:nvSpPr>
        <p:spPr>
          <a:xfrm>
            <a:off x="3124200" y="685800"/>
            <a:ext cx="5638800" cy="54102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0" name="Oval 9"/>
          <p:cNvSpPr/>
          <p:nvPr/>
        </p:nvSpPr>
        <p:spPr>
          <a:xfrm>
            <a:off x="1295400" y="228600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Oval 10"/>
          <p:cNvSpPr/>
          <p:nvPr/>
        </p:nvSpPr>
        <p:spPr>
          <a:xfrm>
            <a:off x="1389888" y="323088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71600" y="312738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pPr>
              <a:defRPr/>
            </a:pPr>
            <a:fld id="{CC99A910-7D35-E544-A85C-78CB6438C89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HEXO Meeting, 11/21/16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1752" y="6410848"/>
            <a:ext cx="3383280" cy="365760"/>
          </a:xfrm>
        </p:spPr>
        <p:txBody>
          <a:bodyPr/>
          <a:lstStyle/>
          <a:p>
            <a:r>
              <a:rPr lang="en-US" smtClean="0"/>
              <a:t>Nabarun Dev (University of Notre Dame)</a:t>
            </a:r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traight Connector 20"/>
          <p:cNvSpPr>
            <a:spLocks noChangeShapeType="1"/>
          </p:cNvSpPr>
          <p:nvPr/>
        </p:nvSpPr>
        <p:spPr bwMode="auto">
          <a:xfrm>
            <a:off x="152400" y="533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152400" y="152400"/>
            <a:ext cx="8833104" cy="301752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152400" y="609600"/>
            <a:ext cx="2743200" cy="5867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2" name="Oval 11"/>
          <p:cNvSpPr/>
          <p:nvPr/>
        </p:nvSpPr>
        <p:spPr>
          <a:xfrm>
            <a:off x="1295400" y="228600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Oval 12"/>
          <p:cNvSpPr/>
          <p:nvPr/>
        </p:nvSpPr>
        <p:spPr>
          <a:xfrm>
            <a:off x="1389888" y="323088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71600" y="312738"/>
            <a:ext cx="457200" cy="441325"/>
          </a:xfrm>
        </p:spPr>
        <p:txBody>
          <a:bodyPr/>
          <a:lstStyle/>
          <a:p>
            <a:pPr>
              <a:defRPr/>
            </a:pPr>
            <a:fld id="{D9A3573D-8331-9841-BFBE-272F87E2536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00375" y="5029200"/>
            <a:ext cx="5867400" cy="1219200"/>
          </a:xfrm>
        </p:spPr>
        <p:txBody>
          <a:bodyPr anchor="t">
            <a:noAutofit/>
          </a:bodyPr>
          <a:lstStyle>
            <a:lvl1pPr algn="l">
              <a:buNone/>
              <a:defRPr sz="2400" b="1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000375" y="609600"/>
            <a:ext cx="5867400" cy="4267200"/>
          </a:xfrm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Drag picture to placeholder or click icon to add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00" y="990600"/>
            <a:ext cx="2438400" cy="5257800"/>
          </a:xfrm>
        </p:spPr>
        <p:txBody>
          <a:bodyPr/>
          <a:lstStyle>
            <a:lvl1pPr marL="0" indent="0">
              <a:spcAft>
                <a:spcPts val="1000"/>
              </a:spcAft>
              <a:buFontTx/>
              <a:buNone/>
              <a:defRPr sz="1600">
                <a:solidFill>
                  <a:srgbClr val="FFFFFF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auto"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788152" y="6404984"/>
            <a:ext cx="3044952" cy="365760"/>
          </a:xfrm>
        </p:spPr>
        <p:txBody>
          <a:bodyPr/>
          <a:lstStyle/>
          <a:p>
            <a:pPr>
              <a:defRPr/>
            </a:pPr>
            <a:r>
              <a:rPr lang="en-US" smtClean="0"/>
              <a:t>HEXO Meeting, 11/21/16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1752" y="6410848"/>
            <a:ext cx="3584448" cy="365760"/>
          </a:xfrm>
        </p:spPr>
        <p:txBody>
          <a:bodyPr/>
          <a:lstStyle/>
          <a:p>
            <a:r>
              <a:rPr lang="en-US" smtClean="0"/>
              <a:t>Nabarun Dev (University of Notre Dame)</a:t>
            </a:r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1393371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5791200" y="6404984"/>
            <a:ext cx="3044952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r>
              <a:rPr lang="en-US" smtClean="0"/>
              <a:t>HEXO Meeting, 11/21/16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04800" y="6410848"/>
            <a:ext cx="35814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20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Nabarun Dev (University of Notre Dame)</a:t>
            </a:r>
            <a:endParaRPr 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152400" y="1276743"/>
            <a:ext cx="8833104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Oval 11"/>
          <p:cNvSpPr/>
          <p:nvPr/>
        </p:nvSpPr>
        <p:spPr>
          <a:xfrm>
            <a:off x="4267200" y="956036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Oval 14"/>
          <p:cNvSpPr/>
          <p:nvPr/>
        </p:nvSpPr>
        <p:spPr>
          <a:xfrm>
            <a:off x="4361688" y="1050524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4343400" y="1040174"/>
            <a:ext cx="457200" cy="441325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>
            <a:lvl1pPr algn="ctr" eaLnBrk="1" latinLnBrk="0" hangingPunct="1">
              <a:defRPr kumimoji="0" sz="1600"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pPr>
              <a:defRPr/>
            </a:pPr>
            <a:fld id="{F288DDDC-9F14-654D-AEED-A10C366B3EB1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301752" y="228600"/>
            <a:ext cx="8534400" cy="758952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301752" y="1524000"/>
            <a:ext cx="8534400" cy="459943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30" r:id="rId2"/>
    <p:sldLayoutId id="2147483731" r:id="rId3"/>
    <p:sldLayoutId id="2147483732" r:id="rId4"/>
    <p:sldLayoutId id="2147483733" r:id="rId5"/>
    <p:sldLayoutId id="2147483734" r:id="rId6"/>
    <p:sldLayoutId id="2147483735" r:id="rId7"/>
    <p:sldLayoutId id="2147483736" r:id="rId8"/>
    <p:sldLayoutId id="2147483737" r:id="rId9"/>
    <p:sldLayoutId id="2147483738" r:id="rId10"/>
    <p:sldLayoutId id="2147483739" r:id="rId11"/>
  </p:sldLayoutIdLst>
  <p:hf hdr="0"/>
  <p:txStyles>
    <p:titleStyle>
      <a:lvl1pPr algn="ctr" rtl="0" eaLnBrk="1" latinLnBrk="0" hangingPunct="1">
        <a:spcBef>
          <a:spcPct val="0"/>
        </a:spcBef>
        <a:buNone/>
        <a:defRPr kumimoji="0" sz="3300" kern="1200">
          <a:solidFill>
            <a:schemeClr val="accent3">
              <a:shade val="75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"/>
        <a:buChar char=""/>
        <a:defRPr kumimoji="0"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ct val="20000"/>
        </a:spcBef>
        <a:buClr>
          <a:schemeClr val="accent3"/>
        </a:buClr>
        <a:buSzPct val="75000"/>
        <a:buFont typeface="Wingdings 2"/>
        <a:buChar char="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ct val="20000"/>
        </a:spcBef>
        <a:buClr>
          <a:schemeClr val="accent4"/>
        </a:buClr>
        <a:buSzPct val="70000"/>
        <a:buFont typeface="Wingdings"/>
        <a:buChar char=""/>
        <a:defRPr kumimoji="0" sz="2000" kern="1200">
          <a:solidFill>
            <a:schemeClr val="tx2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ct val="20000"/>
        </a:spcBef>
        <a:buClr>
          <a:schemeClr val="accent5"/>
        </a:buClr>
        <a:buFontTx/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90000"/>
        <a:buChar char="•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rtl="0" eaLnBrk="1" latinLnBrk="0" hangingPunct="1">
        <a:spcBef>
          <a:spcPct val="20000"/>
        </a:spcBef>
        <a:buClr>
          <a:schemeClr val="accent4">
            <a:shade val="75000"/>
          </a:schemeClr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77440" indent="-182880" algn="l" rtl="0" eaLnBrk="1" latinLnBrk="0" hangingPunct="1">
        <a:spcBef>
          <a:spcPct val="20000"/>
        </a:spcBef>
        <a:buClr>
          <a:schemeClr val="accent2">
            <a:shade val="75000"/>
          </a:schemeClr>
        </a:buClr>
        <a:buSzPct val="90000"/>
        <a:buChar char="•"/>
        <a:defRPr kumimoji="0" sz="1400" kern="1200" cap="all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hyperlink" Target="https://indico.cern.ch/event/556633/contributions/2242544/attachments/1308702/1957171/2016.07.13_MuonPOG_SingleMuTrigEff_80X_KPLee_v1.pdf" TargetMode="External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4" Type="http://schemas.openxmlformats.org/officeDocument/2006/relationships/image" Target="../media/image17.emf"/><Relationship Id="rId5" Type="http://schemas.openxmlformats.org/officeDocument/2006/relationships/oleObject" Target="../embeddings/oleObject2.bin"/><Relationship Id="rId6" Type="http://schemas.openxmlformats.org/officeDocument/2006/relationships/image" Target="../media/image18.emf"/><Relationship Id="rId7" Type="http://schemas.openxmlformats.org/officeDocument/2006/relationships/oleObject" Target="../embeddings/oleObject3.bin"/><Relationship Id="rId8" Type="http://schemas.openxmlformats.org/officeDocument/2006/relationships/image" Target="../media/image19.emf"/><Relationship Id="rId9" Type="http://schemas.openxmlformats.org/officeDocument/2006/relationships/oleObject" Target="../embeddings/oleObject4.bin"/><Relationship Id="rId10" Type="http://schemas.openxmlformats.org/officeDocument/2006/relationships/image" Target="../media/image20.emf"/><Relationship Id="rId11" Type="http://schemas.openxmlformats.org/officeDocument/2006/relationships/image" Target="../media/image21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9.bin"/><Relationship Id="rId12" Type="http://schemas.openxmlformats.org/officeDocument/2006/relationships/image" Target="../media/image26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7.xml"/><Relationship Id="rId3" Type="http://schemas.openxmlformats.org/officeDocument/2006/relationships/oleObject" Target="../embeddings/oleObject5.bin"/><Relationship Id="rId4" Type="http://schemas.openxmlformats.org/officeDocument/2006/relationships/image" Target="../media/image22.emf"/><Relationship Id="rId5" Type="http://schemas.openxmlformats.org/officeDocument/2006/relationships/oleObject" Target="../embeddings/oleObject6.bin"/><Relationship Id="rId6" Type="http://schemas.openxmlformats.org/officeDocument/2006/relationships/image" Target="../media/image23.emf"/><Relationship Id="rId7" Type="http://schemas.openxmlformats.org/officeDocument/2006/relationships/oleObject" Target="../embeddings/oleObject7.bin"/><Relationship Id="rId8" Type="http://schemas.openxmlformats.org/officeDocument/2006/relationships/image" Target="../media/image24.emf"/><Relationship Id="rId9" Type="http://schemas.openxmlformats.org/officeDocument/2006/relationships/oleObject" Target="../embeddings/oleObject8.bin"/><Relationship Id="rId10" Type="http://schemas.openxmlformats.org/officeDocument/2006/relationships/image" Target="../media/image25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4" Type="http://schemas.openxmlformats.org/officeDocument/2006/relationships/oleObject" Target="../embeddings/oleObject10.bin"/><Relationship Id="rId5" Type="http://schemas.openxmlformats.org/officeDocument/2006/relationships/image" Target="../media/image27.emf"/><Relationship Id="rId6" Type="http://schemas.openxmlformats.org/officeDocument/2006/relationships/image" Target="../media/image29.e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emf"/><Relationship Id="rId3" Type="http://schemas.openxmlformats.org/officeDocument/2006/relationships/image" Target="../media/image31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4" Type="http://schemas.openxmlformats.org/officeDocument/2006/relationships/image" Target="../media/image34.emf"/><Relationship Id="rId5" Type="http://schemas.openxmlformats.org/officeDocument/2006/relationships/image" Target="../media/image35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4" Type="http://schemas.openxmlformats.org/officeDocument/2006/relationships/image" Target="../media/image36.emf"/><Relationship Id="rId5" Type="http://schemas.openxmlformats.org/officeDocument/2006/relationships/oleObject" Target="../embeddings/oleObject12.bin"/><Relationship Id="rId6" Type="http://schemas.openxmlformats.org/officeDocument/2006/relationships/oleObject" Target="../embeddings/oleObject13.bin"/><Relationship Id="rId7" Type="http://schemas.openxmlformats.org/officeDocument/2006/relationships/image" Target="../media/image37.emf"/><Relationship Id="rId8" Type="http://schemas.openxmlformats.org/officeDocument/2006/relationships/image" Target="../media/image38.png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4" Type="http://schemas.openxmlformats.org/officeDocument/2006/relationships/image" Target="../media/image36.emf"/><Relationship Id="rId5" Type="http://schemas.openxmlformats.org/officeDocument/2006/relationships/oleObject" Target="../embeddings/oleObject15.bin"/><Relationship Id="rId6" Type="http://schemas.openxmlformats.org/officeDocument/2006/relationships/image" Target="../media/image40.png"/><Relationship Id="rId7" Type="http://schemas.openxmlformats.org/officeDocument/2006/relationships/oleObject" Target="../embeddings/oleObject16.bin"/><Relationship Id="rId8" Type="http://schemas.openxmlformats.org/officeDocument/2006/relationships/image" Target="../media/image39.emf"/><Relationship Id="rId9" Type="http://schemas.openxmlformats.org/officeDocument/2006/relationships/image" Target="../media/image41.emf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indico.cern.ch/event/566856/contributions/2357512/attachments/1374783/2087045/LFV_hexo_etau_2111.pdf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4" Type="http://schemas.openxmlformats.org/officeDocument/2006/relationships/image" Target="../media/image44.emf"/><Relationship Id="rId5" Type="http://schemas.openxmlformats.org/officeDocument/2006/relationships/image" Target="../media/image45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2.emf"/></Relationships>
</file>

<file path=ppt/slides/_rels/slide21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21.bin"/><Relationship Id="rId12" Type="http://schemas.openxmlformats.org/officeDocument/2006/relationships/image" Target="../media/image48.emf"/><Relationship Id="rId13" Type="http://schemas.openxmlformats.org/officeDocument/2006/relationships/hyperlink" Target="https://indico.cern.ch/event/547443/contributions/2285612/attachments/1328000/1994337/Exo_29_08_2016.pdf" TargetMode="External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7.xml"/><Relationship Id="rId3" Type="http://schemas.openxmlformats.org/officeDocument/2006/relationships/oleObject" Target="../embeddings/oleObject17.bin"/><Relationship Id="rId4" Type="http://schemas.openxmlformats.org/officeDocument/2006/relationships/image" Target="../media/image22.emf"/><Relationship Id="rId5" Type="http://schemas.openxmlformats.org/officeDocument/2006/relationships/oleObject" Target="../embeddings/oleObject18.bin"/><Relationship Id="rId6" Type="http://schemas.openxmlformats.org/officeDocument/2006/relationships/image" Target="../media/image24.emf"/><Relationship Id="rId7" Type="http://schemas.openxmlformats.org/officeDocument/2006/relationships/oleObject" Target="../embeddings/oleObject19.bin"/><Relationship Id="rId8" Type="http://schemas.openxmlformats.org/officeDocument/2006/relationships/image" Target="../media/image46.emf"/><Relationship Id="rId9" Type="http://schemas.openxmlformats.org/officeDocument/2006/relationships/oleObject" Target="../embeddings/oleObject20.bin"/><Relationship Id="rId10" Type="http://schemas.openxmlformats.org/officeDocument/2006/relationships/image" Target="../media/image47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4" Type="http://schemas.openxmlformats.org/officeDocument/2006/relationships/oleObject" Target="../embeddings/oleObject22.bin"/><Relationship Id="rId5" Type="http://schemas.openxmlformats.org/officeDocument/2006/relationships/image" Target="../media/image49.emf"/><Relationship Id="rId6" Type="http://schemas.openxmlformats.org/officeDocument/2006/relationships/oleObject" Target="../embeddings/oleObject23.bin"/><Relationship Id="rId7" Type="http://schemas.openxmlformats.org/officeDocument/2006/relationships/image" Target="../media/image50.emf"/><Relationship Id="rId8" Type="http://schemas.openxmlformats.org/officeDocument/2006/relationships/oleObject" Target="../embeddings/oleObject24.bin"/><Relationship Id="rId9" Type="http://schemas.openxmlformats.org/officeDocument/2006/relationships/image" Target="../media/image51.emf"/><Relationship Id="rId1" Type="http://schemas.openxmlformats.org/officeDocument/2006/relationships/vmlDrawing" Target="../drawings/vmlDrawing7.vml"/><Relationship Id="rId2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4" Type="http://schemas.openxmlformats.org/officeDocument/2006/relationships/image" Target="../media/image54.emf"/><Relationship Id="rId5" Type="http://schemas.openxmlformats.org/officeDocument/2006/relationships/image" Target="../media/image55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2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4" Type="http://schemas.openxmlformats.org/officeDocument/2006/relationships/image" Target="../media/image58.emf"/><Relationship Id="rId5" Type="http://schemas.openxmlformats.org/officeDocument/2006/relationships/image" Target="../media/image59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6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4" Type="http://schemas.openxmlformats.org/officeDocument/2006/relationships/image" Target="../media/image63.emf"/><Relationship Id="rId5" Type="http://schemas.openxmlformats.org/officeDocument/2006/relationships/image" Target="../media/image64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1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4" Type="http://schemas.openxmlformats.org/officeDocument/2006/relationships/image" Target="../media/image67.emf"/><Relationship Id="rId5" Type="http://schemas.openxmlformats.org/officeDocument/2006/relationships/image" Target="../media/image68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5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gif"/><Relationship Id="rId5" Type="http://schemas.openxmlformats.org/officeDocument/2006/relationships/image" Target="../media/image7.jp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emf"/><Relationship Id="rId4" Type="http://schemas.openxmlformats.org/officeDocument/2006/relationships/oleObject" Target="../embeddings/oleObject25.bin"/><Relationship Id="rId5" Type="http://schemas.openxmlformats.org/officeDocument/2006/relationships/image" Target="../media/image27.emf"/><Relationship Id="rId6" Type="http://schemas.openxmlformats.org/officeDocument/2006/relationships/image" Target="../media/image71.emf"/><Relationship Id="rId1" Type="http://schemas.openxmlformats.org/officeDocument/2006/relationships/vmlDrawing" Target="../drawings/vmlDrawing8.vml"/><Relationship Id="rId2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6.bin"/><Relationship Id="rId4" Type="http://schemas.openxmlformats.org/officeDocument/2006/relationships/image" Target="../media/image36.emf"/><Relationship Id="rId5" Type="http://schemas.openxmlformats.org/officeDocument/2006/relationships/oleObject" Target="../embeddings/oleObject27.bin"/><Relationship Id="rId6" Type="http://schemas.openxmlformats.org/officeDocument/2006/relationships/oleObject" Target="../embeddings/oleObject28.bin"/><Relationship Id="rId7" Type="http://schemas.openxmlformats.org/officeDocument/2006/relationships/image" Target="../media/image72.emf"/><Relationship Id="rId8" Type="http://schemas.openxmlformats.org/officeDocument/2006/relationships/image" Target="../media/image73.emf"/><Relationship Id="rId9" Type="http://schemas.openxmlformats.org/officeDocument/2006/relationships/image" Target="../media/image74.emf"/><Relationship Id="rId10" Type="http://schemas.openxmlformats.org/officeDocument/2006/relationships/image" Target="../media/image75.emf"/><Relationship Id="rId1" Type="http://schemas.openxmlformats.org/officeDocument/2006/relationships/vmlDrawing" Target="../drawings/vmlDrawing9.vml"/><Relationship Id="rId2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9.bin"/><Relationship Id="rId4" Type="http://schemas.openxmlformats.org/officeDocument/2006/relationships/image" Target="../media/image36.emf"/><Relationship Id="rId5" Type="http://schemas.openxmlformats.org/officeDocument/2006/relationships/oleObject" Target="../embeddings/oleObject30.bin"/><Relationship Id="rId6" Type="http://schemas.openxmlformats.org/officeDocument/2006/relationships/image" Target="../media/image40.png"/><Relationship Id="rId7" Type="http://schemas.openxmlformats.org/officeDocument/2006/relationships/oleObject" Target="../embeddings/oleObject31.bin"/><Relationship Id="rId8" Type="http://schemas.openxmlformats.org/officeDocument/2006/relationships/image" Target="../media/image76.emf"/><Relationship Id="rId9" Type="http://schemas.openxmlformats.org/officeDocument/2006/relationships/image" Target="../media/image77.emf"/><Relationship Id="rId1" Type="http://schemas.openxmlformats.org/officeDocument/2006/relationships/vmlDrawing" Target="../drawings/vmlDrawing10.vml"/><Relationship Id="rId2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emf"/><Relationship Id="rId4" Type="http://schemas.openxmlformats.org/officeDocument/2006/relationships/image" Target="../media/image79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8.e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indico.cern.ch/event/547443/contributions/2285612/attachments/1328000/1994337/Exo_29_08_2016.pdf" TargetMode="External"/><Relationship Id="rId3" Type="http://schemas.openxmlformats.org/officeDocument/2006/relationships/image" Target="../media/image8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4" Type="http://schemas.openxmlformats.org/officeDocument/2006/relationships/oleObject" Target="../embeddings/oleObject32.bin"/><Relationship Id="rId5" Type="http://schemas.openxmlformats.org/officeDocument/2006/relationships/image" Target="../media/image49.emf"/><Relationship Id="rId6" Type="http://schemas.openxmlformats.org/officeDocument/2006/relationships/oleObject" Target="../embeddings/oleObject33.bin"/><Relationship Id="rId7" Type="http://schemas.openxmlformats.org/officeDocument/2006/relationships/image" Target="../media/image50.emf"/><Relationship Id="rId8" Type="http://schemas.openxmlformats.org/officeDocument/2006/relationships/oleObject" Target="../embeddings/oleObject34.bin"/><Relationship Id="rId9" Type="http://schemas.openxmlformats.org/officeDocument/2006/relationships/image" Target="../media/image51.emf"/><Relationship Id="rId1" Type="http://schemas.openxmlformats.org/officeDocument/2006/relationships/vmlDrawing" Target="../drawings/vmlDrawing11.vml"/><Relationship Id="rId2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emf"/><Relationship Id="rId4" Type="http://schemas.openxmlformats.org/officeDocument/2006/relationships/image" Target="../media/image83.emf"/><Relationship Id="rId5" Type="http://schemas.openxmlformats.org/officeDocument/2006/relationships/image" Target="../media/image84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1.em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indico.cern.ch/event/566856/contributions/2357512/attachments/1374783/2087045/LFV_hexo_etau_2111.pdf" TargetMode="Externa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Relationship Id="rId3" Type="http://schemas.openxmlformats.org/officeDocument/2006/relationships/image" Target="../media/image8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4" Type="http://schemas.openxmlformats.org/officeDocument/2006/relationships/image" Target="../media/image89.png"/><Relationship Id="rId5" Type="http://schemas.openxmlformats.org/officeDocument/2006/relationships/image" Target="../media/image9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7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4" Type="http://schemas.openxmlformats.org/officeDocument/2006/relationships/image" Target="../media/image94.png"/><Relationship Id="rId5" Type="http://schemas.openxmlformats.org/officeDocument/2006/relationships/image" Target="../media/image95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2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4" Type="http://schemas.openxmlformats.org/officeDocument/2006/relationships/image" Target="../media/image98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4" Type="http://schemas.openxmlformats.org/officeDocument/2006/relationships/image" Target="../media/image101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9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2.png"/><Relationship Id="rId3" Type="http://schemas.openxmlformats.org/officeDocument/2006/relationships/image" Target="../media/image103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5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4" Type="http://schemas.openxmlformats.org/officeDocument/2006/relationships/image" Target="../media/image109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7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4" Type="http://schemas.openxmlformats.org/officeDocument/2006/relationships/image" Target="../media/image112.png"/><Relationship Id="rId5" Type="http://schemas.openxmlformats.org/officeDocument/2006/relationships/image" Target="../media/image113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0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4.png"/><Relationship Id="rId3" Type="http://schemas.openxmlformats.org/officeDocument/2006/relationships/image" Target="../media/image115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6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6.png"/><Relationship Id="rId3" Type="http://schemas.openxmlformats.org/officeDocument/2006/relationships/image" Target="../media/image11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4" Type="http://schemas.openxmlformats.org/officeDocument/2006/relationships/image" Target="../media/image120.png"/><Relationship Id="rId5" Type="http://schemas.openxmlformats.org/officeDocument/2006/relationships/image" Target="../media/image121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8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4" Type="http://schemas.openxmlformats.org/officeDocument/2006/relationships/image" Target="../media/image124.png"/><Relationship Id="rId5" Type="http://schemas.openxmlformats.org/officeDocument/2006/relationships/image" Target="../media/image125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4" Type="http://schemas.openxmlformats.org/officeDocument/2006/relationships/image" Target="../media/image127.png"/><Relationship Id="rId5" Type="http://schemas.openxmlformats.org/officeDocument/2006/relationships/image" Target="../media/image128.png"/><Relationship Id="rId1" Type="http://schemas.openxmlformats.org/officeDocument/2006/relationships/slideLayout" Target="../slideLayouts/slideLayout7.xml"/><Relationship Id="rId2" Type="http://schemas.openxmlformats.org/officeDocument/2006/relationships/chart" Target="../charts/char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4" Type="http://schemas.openxmlformats.org/officeDocument/2006/relationships/image" Target="../media/image89.png"/><Relationship Id="rId5" Type="http://schemas.openxmlformats.org/officeDocument/2006/relationships/image" Target="../media/image9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7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1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4" Type="http://schemas.openxmlformats.org/officeDocument/2006/relationships/image" Target="../media/image131.png"/><Relationship Id="rId5" Type="http://schemas.openxmlformats.org/officeDocument/2006/relationships/image" Target="../media/image132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9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4" Type="http://schemas.openxmlformats.org/officeDocument/2006/relationships/image" Target="../media/image135.png"/><Relationship Id="rId5" Type="http://schemas.openxmlformats.org/officeDocument/2006/relationships/image" Target="../media/image136.png"/><Relationship Id="rId6" Type="http://schemas.openxmlformats.org/officeDocument/2006/relationships/image" Target="../media/image137.png"/><Relationship Id="rId7" Type="http://schemas.openxmlformats.org/officeDocument/2006/relationships/image" Target="../media/image138.png"/><Relationship Id="rId8" Type="http://schemas.openxmlformats.org/officeDocument/2006/relationships/image" Target="../media/image139.png"/><Relationship Id="rId9" Type="http://schemas.openxmlformats.org/officeDocument/2006/relationships/image" Target="../media/image14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twiki.cern.ch/twiki/bin/view/LHCPhysics/CERNYellowReportPageAt13TeV" TargetMode="Externa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4" Type="http://schemas.openxmlformats.org/officeDocument/2006/relationships/image" Target="../media/image143.png"/><Relationship Id="rId5" Type="http://schemas.openxmlformats.org/officeDocument/2006/relationships/image" Target="../media/image144.png"/><Relationship Id="rId6" Type="http://schemas.openxmlformats.org/officeDocument/2006/relationships/image" Target="../media/image145.png"/><Relationship Id="rId7" Type="http://schemas.openxmlformats.org/officeDocument/2006/relationships/image" Target="../media/image146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1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4" Type="http://schemas.openxmlformats.org/officeDocument/2006/relationships/image" Target="../media/image94.png"/><Relationship Id="rId5" Type="http://schemas.openxmlformats.org/officeDocument/2006/relationships/image" Target="../media/image95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2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7.emf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4" Type="http://schemas.openxmlformats.org/officeDocument/2006/relationships/image" Target="../media/image150.png"/><Relationship Id="rId5" Type="http://schemas.openxmlformats.org/officeDocument/2006/relationships/image" Target="../media/image151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8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2.emf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3.emf"/><Relationship Id="rId3" Type="http://schemas.openxmlformats.org/officeDocument/2006/relationships/image" Target="../media/image154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cms.cern.ch/iCMS/user/noteinfo?cmsnoteid=CMS%20AN-2016/355" TargetMode="External"/><Relationship Id="rId4" Type="http://schemas.openxmlformats.org/officeDocument/2006/relationships/hyperlink" Target="https://indico.cern.ch/event/560988/contributions/2267049/attachments/1320221/1979619/hipvalidation_mk_20160804.pdf" TargetMode="External"/><Relationship Id="rId5" Type="http://schemas.openxmlformats.org/officeDocument/2006/relationships/image" Target="../media/image12.emf"/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twiki.cern.ch/twiki/bin/view/CMS/SiStripHitEffLoss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 amt="41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407647" y="22860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179292" y="-194184"/>
            <a:ext cx="9464044" cy="1972235"/>
          </a:xfrm>
        </p:spPr>
        <p:txBody>
          <a:bodyPr>
            <a:noAutofit/>
          </a:bodyPr>
          <a:lstStyle/>
          <a:p>
            <a:r>
              <a:rPr lang="en-US" sz="3200" dirty="0" smtClean="0">
                <a:solidFill>
                  <a:schemeClr val="accent4">
                    <a:lumMod val="50000"/>
                  </a:schemeClr>
                </a:solidFill>
              </a:rPr>
              <a:t>Search for Lepton Flavor Violating Decays of the Higgs Boson in </a:t>
            </a:r>
            <a:r>
              <a:rPr lang="en-US" sz="3200" b="1" dirty="0" smtClean="0">
                <a:solidFill>
                  <a:schemeClr val="accent4">
                    <a:lumMod val="50000"/>
                  </a:schemeClr>
                </a:solidFill>
              </a:rPr>
              <a:t>μτ</a:t>
            </a:r>
            <a:r>
              <a:rPr lang="en-US" sz="3200" b="1" baseline="-25000" dirty="0" smtClean="0">
                <a:solidFill>
                  <a:schemeClr val="accent4">
                    <a:lumMod val="50000"/>
                  </a:schemeClr>
                </a:solidFill>
              </a:rPr>
              <a:t>e</a:t>
            </a:r>
            <a:r>
              <a:rPr lang="en-US" sz="3200" b="1" dirty="0" smtClean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3200" dirty="0" smtClean="0">
                <a:solidFill>
                  <a:schemeClr val="accent4">
                    <a:lumMod val="50000"/>
                  </a:schemeClr>
                </a:solidFill>
              </a:rPr>
              <a:t>Final State</a:t>
            </a:r>
            <a:endParaRPr lang="en-US" sz="35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293166" y="-361643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object 4"/>
          <p:cNvSpPr txBox="1"/>
          <p:nvPr/>
        </p:nvSpPr>
        <p:spPr>
          <a:xfrm>
            <a:off x="-675249" y="3122392"/>
            <a:ext cx="10760710" cy="163207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-17780" algn="ctr">
              <a:lnSpc>
                <a:spcPts val="3200"/>
              </a:lnSpc>
            </a:pPr>
            <a:endParaRPr lang="en-US" sz="2400" spc="-15" dirty="0" smtClean="0">
              <a:latin typeface="Arial"/>
              <a:cs typeface="Arial"/>
            </a:endParaRPr>
          </a:p>
          <a:p>
            <a:pPr marL="12700" marR="5080" indent="-17780" algn="ctr">
              <a:lnSpc>
                <a:spcPts val="3200"/>
              </a:lnSpc>
            </a:pPr>
            <a:r>
              <a:rPr lang="en-US" sz="2400" spc="-15" dirty="0" smtClean="0">
                <a:latin typeface="Arial"/>
                <a:cs typeface="Arial"/>
              </a:rPr>
              <a:t>Nabarun Dev</a:t>
            </a:r>
            <a:endParaRPr lang="en-US" sz="2400" spc="-15" dirty="0">
              <a:latin typeface="Arial"/>
              <a:cs typeface="Arial"/>
            </a:endParaRPr>
          </a:p>
          <a:p>
            <a:pPr marL="12700" marR="5080" indent="-17780" algn="ctr">
              <a:lnSpc>
                <a:spcPts val="3200"/>
              </a:lnSpc>
            </a:pPr>
            <a:r>
              <a:rPr lang="en-US" sz="2400" spc="-15" dirty="0" smtClean="0">
                <a:latin typeface="Arial"/>
                <a:cs typeface="Arial"/>
              </a:rPr>
              <a:t>Oral Candidacy Exam Presentation</a:t>
            </a:r>
            <a:br>
              <a:rPr lang="en-US" sz="2400" spc="-15" dirty="0" smtClean="0">
                <a:latin typeface="Arial"/>
                <a:cs typeface="Arial"/>
              </a:rPr>
            </a:br>
            <a:r>
              <a:rPr lang="en-US" sz="2400" spc="-15" dirty="0" smtClean="0">
                <a:latin typeface="Arial"/>
                <a:cs typeface="Arial"/>
              </a:rPr>
              <a:t>5  April 2017</a:t>
            </a:r>
            <a:endParaRPr sz="2400" baseline="21604" dirty="0">
              <a:latin typeface="Arial"/>
              <a:cs typeface="Arial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653224" y="5436186"/>
            <a:ext cx="46315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Supervisor: Prof. Colin P Jessop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658925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97015" y="87757"/>
            <a:ext cx="61897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Categories and Channels</a:t>
            </a:r>
            <a:endParaRPr lang="en-US" sz="28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321546" y="592134"/>
            <a:ext cx="858048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Four Categories:</a:t>
            </a:r>
          </a:p>
          <a:p>
            <a:pPr lvl="1"/>
            <a:r>
              <a:rPr lang="en-US" dirty="0"/>
              <a:t>B</a:t>
            </a:r>
            <a:r>
              <a:rPr lang="en-US" dirty="0" smtClean="0"/>
              <a:t>ased </a:t>
            </a:r>
            <a:r>
              <a:rPr lang="en-US" smtClean="0"/>
              <a:t>on the </a:t>
            </a:r>
            <a:r>
              <a:rPr lang="en-US" dirty="0" smtClean="0"/>
              <a:t>number of </a:t>
            </a:r>
            <a:r>
              <a:rPr lang="en-US" smtClean="0"/>
              <a:t>jets with </a:t>
            </a:r>
            <a:r>
              <a:rPr lang="en-US" dirty="0" err="1" smtClean="0"/>
              <a:t>p</a:t>
            </a:r>
            <a:r>
              <a:rPr lang="en-US" baseline="-25000" dirty="0" err="1" smtClean="0"/>
              <a:t>T</a:t>
            </a:r>
            <a:r>
              <a:rPr lang="en-US" baseline="-25000" dirty="0" smtClean="0"/>
              <a:t> </a:t>
            </a:r>
            <a:r>
              <a:rPr lang="en-US" dirty="0" smtClean="0"/>
              <a:t>&gt; 30 GeV, |η|&lt;4.7 and PF ID loose:</a:t>
            </a:r>
          </a:p>
          <a:p>
            <a:pPr marL="285750" indent="-285750">
              <a:buFont typeface="Arial"/>
              <a:buChar char="•"/>
            </a:pPr>
            <a:endParaRPr lang="en-US" dirty="0" smtClean="0"/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0-Jet and 1-Jet ( dominated by gluon-gluon fusion)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2-jet </a:t>
            </a:r>
            <a:r>
              <a:rPr lang="en-US" smtClean="0"/>
              <a:t>( both </a:t>
            </a:r>
            <a:r>
              <a:rPr lang="en-US" dirty="0" err="1" smtClean="0"/>
              <a:t>ggH</a:t>
            </a:r>
            <a:r>
              <a:rPr lang="en-US" dirty="0" smtClean="0"/>
              <a:t> and VBF events)</a:t>
            </a:r>
            <a:endParaRPr lang="en-US" dirty="0"/>
          </a:p>
          <a:p>
            <a:pPr marL="742950" lvl="1" indent="-285750">
              <a:buFont typeface="Arial"/>
              <a:buChar char="•"/>
            </a:pPr>
            <a:endParaRPr lang="en-US" dirty="0" smtClean="0"/>
          </a:p>
          <a:p>
            <a:pPr lvl="1"/>
            <a:r>
              <a:rPr lang="en-US" smtClean="0"/>
              <a:t>The </a:t>
            </a:r>
            <a:r>
              <a:rPr lang="en-US" dirty="0" smtClean="0"/>
              <a:t>2-jet category </a:t>
            </a:r>
            <a:r>
              <a:rPr lang="en-US" smtClean="0"/>
              <a:t>is further </a:t>
            </a:r>
            <a:r>
              <a:rPr lang="en-US" dirty="0" smtClean="0"/>
              <a:t>divided into two categories based on mass and </a:t>
            </a:r>
            <a:r>
              <a:rPr lang="en-US" dirty="0" err="1" smtClean="0"/>
              <a:t>Δη</a:t>
            </a:r>
            <a:r>
              <a:rPr lang="en-US" dirty="0" smtClean="0"/>
              <a:t> </a:t>
            </a:r>
            <a:r>
              <a:rPr lang="en-US" smtClean="0"/>
              <a:t>of the </a:t>
            </a:r>
            <a:r>
              <a:rPr lang="en-US" dirty="0" err="1" smtClean="0"/>
              <a:t>dijet</a:t>
            </a:r>
            <a:r>
              <a:rPr lang="en-US" dirty="0" smtClean="0"/>
              <a:t>: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 2-jet gluon-gluon fusion rich (</a:t>
            </a:r>
            <a:r>
              <a:rPr lang="en-US" dirty="0" err="1" smtClean="0"/>
              <a:t>m</a:t>
            </a:r>
            <a:r>
              <a:rPr lang="en-US" baseline="-25000" dirty="0" err="1" smtClean="0"/>
              <a:t>jj</a:t>
            </a:r>
            <a:r>
              <a:rPr lang="en-US" dirty="0" smtClean="0"/>
              <a:t>&lt;550 GeV &amp;</a:t>
            </a:r>
            <a:r>
              <a:rPr lang="en-US" dirty="0"/>
              <a:t>&amp; </a:t>
            </a:r>
            <a:r>
              <a:rPr lang="en-US" dirty="0" err="1" smtClean="0"/>
              <a:t>Δη</a:t>
            </a:r>
            <a:r>
              <a:rPr lang="en-US" baseline="-25000" dirty="0" err="1" smtClean="0"/>
              <a:t>jj</a:t>
            </a:r>
            <a:r>
              <a:rPr lang="en-US" dirty="0" smtClean="0"/>
              <a:t> &lt;3.5)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 2-jet VBF rich </a:t>
            </a:r>
            <a:r>
              <a:rPr lang="en-US" dirty="0"/>
              <a:t>(</a:t>
            </a:r>
            <a:r>
              <a:rPr lang="en-US" dirty="0" err="1" smtClean="0"/>
              <a:t>m</a:t>
            </a:r>
            <a:r>
              <a:rPr lang="en-US" baseline="-25000" dirty="0" err="1" smtClean="0"/>
              <a:t>jj</a:t>
            </a:r>
            <a:r>
              <a:rPr lang="en-US" dirty="0" smtClean="0"/>
              <a:t>&gt;=550 </a:t>
            </a:r>
            <a:r>
              <a:rPr lang="en-US" dirty="0"/>
              <a:t>GeV </a:t>
            </a:r>
            <a:r>
              <a:rPr lang="en-US" dirty="0" smtClean="0"/>
              <a:t>|| </a:t>
            </a:r>
            <a:r>
              <a:rPr lang="en-US" dirty="0" err="1" smtClean="0"/>
              <a:t>Δη</a:t>
            </a:r>
            <a:r>
              <a:rPr lang="en-US" baseline="-25000" dirty="0" err="1" smtClean="0"/>
              <a:t>jj</a:t>
            </a:r>
            <a:r>
              <a:rPr lang="en-US" dirty="0" smtClean="0"/>
              <a:t> &gt;=3.5</a:t>
            </a:r>
            <a:r>
              <a:rPr lang="en-US" dirty="0"/>
              <a:t>)</a:t>
            </a:r>
          </a:p>
          <a:p>
            <a:pPr marL="742950" lvl="1" indent="-285750">
              <a:buFont typeface="Arial"/>
              <a:buChar char="•"/>
            </a:pP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321546" y="3657666"/>
            <a:ext cx="7749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Two channels per category: electronic and hadronic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559" y="4106852"/>
            <a:ext cx="2384641" cy="185258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216847" y="5525962"/>
            <a:ext cx="257238" cy="2411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6723967" y="5325643"/>
            <a:ext cx="257238" cy="2411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7226148" y="4370643"/>
            <a:ext cx="257238" cy="2411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Date Placeholder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HEXO Meeting, 11/21/16</a:t>
            </a:r>
            <a:endParaRPr lang="en-US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Nabarun Dev (University of Notre Dame)</a:t>
            </a:r>
            <a:endParaRPr lang="en-US"/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5D6C6F1-BE17-0D4A-9B0D-BD1CDA04D743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6313" y="4131030"/>
            <a:ext cx="2236627" cy="1860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7024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HEXO Meeting, 11/21/16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Nabarun Dev (University of Notre Dame)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5D6C6F1-BE17-0D4A-9B0D-BD1CDA04D743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424800" y="177559"/>
            <a:ext cx="61897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/>
              <a:t>Trigger</a:t>
            </a:r>
            <a:endParaRPr lang="en-US" sz="2800" b="1" dirty="0"/>
          </a:p>
        </p:txBody>
      </p:sp>
      <p:pic>
        <p:nvPicPr>
          <p:cNvPr id="13" name="Picture 12" descr="Screen Shot 2016-12-14 at 9.51.2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363" y="1073994"/>
            <a:ext cx="4938730" cy="4607692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555364" y="704662"/>
            <a:ext cx="47520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mtClean="0"/>
              <a:t>HLT paths</a:t>
            </a:r>
            <a:r>
              <a:rPr lang="en-US" dirty="0" smtClean="0"/>
              <a:t>: HLT_IsoTkMu22   </a:t>
            </a:r>
            <a:r>
              <a:rPr lang="en-US" b="1" dirty="0"/>
              <a:t>||   </a:t>
            </a:r>
            <a:r>
              <a:rPr lang="en-US" dirty="0"/>
              <a:t>HLT_IsoMu22 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791200" y="704662"/>
            <a:ext cx="3044952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Ø"/>
            </a:pPr>
            <a:r>
              <a:rPr lang="en-US" dirty="0" smtClean="0"/>
              <a:t>Triggers not emulated in 80X for most MC samples</a:t>
            </a:r>
          </a:p>
          <a:p>
            <a:pPr marL="285750" indent="-285750">
              <a:buFont typeface="Wingdings" charset="2"/>
              <a:buChar char="Ø"/>
            </a:pPr>
            <a:r>
              <a:rPr lang="en-US" dirty="0" smtClean="0"/>
              <a:t>Trigger efficiency in data is applied to MC in bins of muon </a:t>
            </a:r>
            <a:r>
              <a:rPr lang="en-US" dirty="0" err="1" smtClean="0"/>
              <a:t>p</a:t>
            </a:r>
            <a:r>
              <a:rPr lang="en-US" baseline="-25000" dirty="0" err="1" smtClean="0"/>
              <a:t>T</a:t>
            </a:r>
            <a:r>
              <a:rPr lang="en-US" dirty="0" smtClean="0"/>
              <a:t> and absolute η (measured by muon POG)</a:t>
            </a:r>
            <a:endParaRPr lang="en-US" dirty="0"/>
          </a:p>
        </p:txBody>
      </p:sp>
      <p:pic>
        <p:nvPicPr>
          <p:cNvPr id="16" name="Picture 15" descr="Screen Shot 2016-12-14 at 10.00.14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2997199"/>
            <a:ext cx="3044952" cy="2117005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555364" y="5893257"/>
            <a:ext cx="4598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From </a:t>
            </a:r>
            <a:r>
              <a:rPr lang="en-US" dirty="0" err="1" smtClean="0"/>
              <a:t>K.Lee’s</a:t>
            </a:r>
            <a:r>
              <a:rPr lang="en-US" dirty="0" smtClean="0"/>
              <a:t> talk at Muon POG, </a:t>
            </a:r>
            <a:r>
              <a:rPr lang="en-US" dirty="0" smtClean="0">
                <a:hlinkClick r:id="rId4"/>
              </a:rPr>
              <a:t>linked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26199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HEXO Meeting, 11/21/16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Nabarun Dev (University of Notre Dame)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5D6C6F1-BE17-0D4A-9B0D-BD1CDA04D743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890676" y="141129"/>
            <a:ext cx="44452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Mass-reconstruction </a:t>
            </a:r>
            <a:endParaRPr lang="en-US" sz="2800" dirty="0"/>
          </a:p>
        </p:txBody>
      </p:sp>
      <p:sp>
        <p:nvSpPr>
          <p:cNvPr id="15" name="TextBox 14"/>
          <p:cNvSpPr txBox="1"/>
          <p:nvPr/>
        </p:nvSpPr>
        <p:spPr>
          <a:xfrm>
            <a:off x="224833" y="3374342"/>
            <a:ext cx="48201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Ø"/>
            </a:pPr>
            <a:r>
              <a:rPr lang="en-US" dirty="0" smtClean="0"/>
              <a:t>Visible fraction of  </a:t>
            </a:r>
            <a:r>
              <a:rPr lang="en-US" dirty="0" err="1" smtClean="0"/>
              <a:t>τ</a:t>
            </a:r>
            <a:r>
              <a:rPr lang="en-US" dirty="0" smtClean="0"/>
              <a:t> momentum:</a:t>
            </a:r>
          </a:p>
          <a:p>
            <a:pPr lvl="1"/>
            <a:r>
              <a:rPr lang="en-US" dirty="0" smtClean="0"/>
              <a:t> </a:t>
            </a:r>
            <a:endParaRPr lang="en-US" dirty="0"/>
          </a:p>
          <a:p>
            <a:pPr lvl="1"/>
            <a:r>
              <a:rPr lang="en-US" dirty="0" smtClean="0"/>
              <a:t> </a:t>
            </a:r>
          </a:p>
          <a:p>
            <a:pPr lvl="1"/>
            <a:endParaRPr lang="en-US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01947229"/>
              </p:ext>
            </p:extLst>
          </p:nvPr>
        </p:nvGraphicFramePr>
        <p:xfrm>
          <a:off x="5422900" y="3162300"/>
          <a:ext cx="1270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8" name="Equation" r:id="rId3" imgW="127000" imgH="203200" progId="Equation.DSMT4">
                  <p:embed/>
                </p:oleObj>
              </mc:Choice>
              <mc:Fallback>
                <p:oleObj name="Equation" r:id="rId3" imgW="127000" imgH="203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422900" y="3162300"/>
                        <a:ext cx="127000" cy="203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224833" y="858025"/>
            <a:ext cx="482013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Ø"/>
            </a:pPr>
            <a:r>
              <a:rPr lang="en-US" dirty="0" smtClean="0"/>
              <a:t>Collinear Mass is used as an estimator of Higgs mass.</a:t>
            </a:r>
          </a:p>
          <a:p>
            <a:pPr marL="742950" lvl="1" indent="-285750">
              <a:buFont typeface="Wingdings" charset="2"/>
              <a:buChar char="Ø"/>
            </a:pPr>
            <a:r>
              <a:rPr lang="en-US" dirty="0" smtClean="0"/>
              <a:t>Collinear approximation: assume neutrino is </a:t>
            </a:r>
            <a:r>
              <a:rPr lang="en-US" smtClean="0"/>
              <a:t>collinear with </a:t>
            </a:r>
            <a:r>
              <a:rPr lang="en-US" dirty="0" smtClean="0"/>
              <a:t>tau lepton since it is highly boosted, being much </a:t>
            </a:r>
            <a:r>
              <a:rPr lang="en-US" smtClean="0"/>
              <a:t>lighter than the </a:t>
            </a:r>
            <a:r>
              <a:rPr lang="en-US" dirty="0" smtClean="0"/>
              <a:t>Higgs</a:t>
            </a:r>
          </a:p>
          <a:p>
            <a:pPr marL="742950" lvl="1" indent="-285750">
              <a:buFont typeface="Wingdings" charset="2"/>
              <a:buChar char="Ø"/>
            </a:pPr>
            <a:endParaRPr lang="en-US" dirty="0"/>
          </a:p>
          <a:p>
            <a:pPr marL="742950" lvl="1" indent="-285750">
              <a:buFont typeface="Wingdings" charset="2"/>
              <a:buChar char="Ø"/>
            </a:pPr>
            <a:r>
              <a:rPr lang="en-US" dirty="0" smtClean="0"/>
              <a:t> </a:t>
            </a:r>
          </a:p>
        </p:txBody>
      </p:sp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52466623"/>
              </p:ext>
            </p:extLst>
          </p:nvPr>
        </p:nvGraphicFramePr>
        <p:xfrm>
          <a:off x="1047171" y="2655894"/>
          <a:ext cx="1585236" cy="545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9" name="Equation" r:id="rId5" imgW="774700" imgH="266700" progId="Equation.DSMT4">
                  <p:embed/>
                </p:oleObj>
              </mc:Choice>
              <mc:Fallback>
                <p:oleObj name="Equation" r:id="rId5" imgW="774700" imgH="2667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47171" y="2655894"/>
                        <a:ext cx="1585236" cy="5457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74365151"/>
              </p:ext>
            </p:extLst>
          </p:nvPr>
        </p:nvGraphicFramePr>
        <p:xfrm>
          <a:off x="1047170" y="3715222"/>
          <a:ext cx="1843506" cy="9215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0" name="Equation" r:id="rId7" imgW="850900" imgH="508000" progId="Equation.DSMT4">
                  <p:embed/>
                </p:oleObj>
              </mc:Choice>
              <mc:Fallback>
                <p:oleObj name="Equation" r:id="rId7" imgW="850900" imgH="5080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047170" y="3715222"/>
                        <a:ext cx="1843506" cy="9215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249762" y="4838483"/>
            <a:ext cx="48201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Ø"/>
            </a:pPr>
            <a:r>
              <a:rPr lang="en-US" dirty="0" smtClean="0"/>
              <a:t>Collinear Mass </a:t>
            </a:r>
            <a:r>
              <a:rPr lang="en-US" smtClean="0"/>
              <a:t>of the </a:t>
            </a:r>
            <a:r>
              <a:rPr lang="en-US" dirty="0" smtClean="0"/>
              <a:t>Higgs:</a:t>
            </a:r>
          </a:p>
          <a:p>
            <a:pPr lvl="1"/>
            <a:r>
              <a:rPr lang="en-US" dirty="0" smtClean="0"/>
              <a:t> </a:t>
            </a:r>
            <a:endParaRPr lang="en-US" dirty="0"/>
          </a:p>
          <a:p>
            <a:pPr lvl="1"/>
            <a:r>
              <a:rPr lang="en-US" dirty="0" smtClean="0"/>
              <a:t> </a:t>
            </a:r>
          </a:p>
          <a:p>
            <a:pPr lvl="1"/>
            <a:endParaRPr lang="en-US" dirty="0"/>
          </a:p>
        </p:txBody>
      </p:sp>
      <p:graphicFrame>
        <p:nvGraphicFramePr>
          <p:cNvPr id="17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33776119"/>
              </p:ext>
            </p:extLst>
          </p:nvPr>
        </p:nvGraphicFramePr>
        <p:xfrm>
          <a:off x="1001713" y="5241925"/>
          <a:ext cx="1704975" cy="936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1" name="Equation" r:id="rId9" imgW="749300" imgH="571500" progId="Equation.DSMT4">
                  <p:embed/>
                </p:oleObj>
              </mc:Choice>
              <mc:Fallback>
                <p:oleObj name="Equation" r:id="rId9" imgW="749300" imgH="5715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001713" y="5241925"/>
                        <a:ext cx="1704975" cy="936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5274281" y="1857277"/>
            <a:ext cx="32505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Visible Mass v/s Collinear Mass after pre-selection cuts</a:t>
            </a:r>
            <a:endParaRPr lang="en-US" b="1" dirty="0"/>
          </a:p>
        </p:txBody>
      </p:sp>
      <p:pic>
        <p:nvPicPr>
          <p:cNvPr id="10" name="Picture 9" descr="collVsVisMass.pdf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66"/>
          <a:stretch/>
        </p:blipFill>
        <p:spPr>
          <a:xfrm rot="5400000">
            <a:off x="4447849" y="1786611"/>
            <a:ext cx="3813508" cy="524750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7120196" y="3976582"/>
            <a:ext cx="14046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&lt;M</a:t>
            </a:r>
            <a:r>
              <a:rPr lang="en-US" sz="1200" baseline="-25000" dirty="0" smtClean="0"/>
              <a:t>vis</a:t>
            </a:r>
            <a:r>
              <a:rPr lang="en-US" sz="1200" dirty="0" smtClean="0"/>
              <a:t>&gt;=</a:t>
            </a:r>
            <a:r>
              <a:rPr lang="en-US" sz="1200" dirty="0" smtClean="0">
                <a:solidFill>
                  <a:srgbClr val="FF0000"/>
                </a:solidFill>
              </a:rPr>
              <a:t>95.31 GeV</a:t>
            </a:r>
          </a:p>
          <a:p>
            <a:r>
              <a:rPr lang="en-US" sz="1200" dirty="0" smtClean="0">
                <a:solidFill>
                  <a:srgbClr val="000000"/>
                </a:solidFill>
              </a:rPr>
              <a:t>σ</a:t>
            </a:r>
            <a:r>
              <a:rPr lang="en-US" sz="1200" baseline="-25000" dirty="0" smtClean="0">
                <a:solidFill>
                  <a:srgbClr val="000000"/>
                </a:solidFill>
              </a:rPr>
              <a:t>M</a:t>
            </a:r>
            <a:r>
              <a:rPr lang="en-US" sz="1100" baseline="-25000" dirty="0" smtClean="0">
                <a:solidFill>
                  <a:srgbClr val="000000"/>
                </a:solidFill>
              </a:rPr>
              <a:t>vis</a:t>
            </a:r>
            <a:r>
              <a:rPr lang="en-US" sz="1200" dirty="0" smtClean="0">
                <a:solidFill>
                  <a:srgbClr val="000000"/>
                </a:solidFill>
              </a:rPr>
              <a:t>=</a:t>
            </a:r>
            <a:r>
              <a:rPr lang="en-US" sz="1200" dirty="0" smtClean="0">
                <a:solidFill>
                  <a:srgbClr val="FF0000"/>
                </a:solidFill>
              </a:rPr>
              <a:t>14.08 GeV</a:t>
            </a:r>
          </a:p>
          <a:p>
            <a:endParaRPr lang="en-US" sz="1200" dirty="0" smtClean="0">
              <a:solidFill>
                <a:srgbClr val="FF0000"/>
              </a:solidFill>
            </a:endParaRPr>
          </a:p>
          <a:p>
            <a:r>
              <a:rPr lang="en-US" sz="1200" dirty="0" smtClean="0">
                <a:solidFill>
                  <a:srgbClr val="000000"/>
                </a:solidFill>
              </a:rPr>
              <a:t>&lt;M</a:t>
            </a:r>
            <a:r>
              <a:rPr lang="en-US" sz="1200" baseline="-25000" dirty="0" smtClean="0">
                <a:solidFill>
                  <a:srgbClr val="000000"/>
                </a:solidFill>
              </a:rPr>
              <a:t>coll</a:t>
            </a:r>
            <a:r>
              <a:rPr lang="en-US" sz="1200" dirty="0" smtClean="0">
                <a:solidFill>
                  <a:srgbClr val="000000"/>
                </a:solidFill>
              </a:rPr>
              <a:t>&gt;=</a:t>
            </a:r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116.21 GeV</a:t>
            </a:r>
          </a:p>
          <a:p>
            <a:r>
              <a:rPr lang="en-US" sz="1200" dirty="0" smtClean="0">
                <a:solidFill>
                  <a:srgbClr val="000000"/>
                </a:solidFill>
              </a:rPr>
              <a:t>σ</a:t>
            </a:r>
            <a:r>
              <a:rPr lang="en-US" sz="1200" baseline="-25000" dirty="0" smtClean="0">
                <a:solidFill>
                  <a:srgbClr val="000000"/>
                </a:solidFill>
              </a:rPr>
              <a:t>M</a:t>
            </a:r>
            <a:r>
              <a:rPr lang="en-US" sz="1100" baseline="-25000" dirty="0" smtClean="0">
                <a:solidFill>
                  <a:srgbClr val="000000"/>
                </a:solidFill>
              </a:rPr>
              <a:t>coll</a:t>
            </a:r>
            <a:r>
              <a:rPr lang="en-US" sz="1200" dirty="0" smtClean="0">
                <a:solidFill>
                  <a:srgbClr val="000000"/>
                </a:solidFill>
              </a:rPr>
              <a:t>=</a:t>
            </a:r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18.54 GeV</a:t>
            </a:r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1186722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HEXO Meeting, 11/21/16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Nabarun Dev (University of Notre Dame)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5D6C6F1-BE17-0D4A-9B0D-BD1CDA04D743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128448" y="2640424"/>
            <a:ext cx="42775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i="1" dirty="0">
                <a:sym typeface="Wingdings"/>
              </a:rPr>
              <a:t>H-&gt;</a:t>
            </a:r>
            <a:r>
              <a:rPr lang="en-US" sz="3600" b="1" i="1" dirty="0" smtClean="0"/>
              <a:t>μτ</a:t>
            </a:r>
            <a:r>
              <a:rPr lang="en-US" sz="3600" b="1" i="1" baseline="-25000" dirty="0" smtClean="0"/>
              <a:t>e</a:t>
            </a:r>
            <a:r>
              <a:rPr lang="en-US" sz="3600" b="1" i="1" dirty="0" smtClean="0"/>
              <a:t> 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21352253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HEXO Meeting, 11/21/16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Nabarun Dev (University of Notre Dame)</a:t>
            </a:r>
            <a:endParaRPr lang="en-US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560DF-BB9C-CD4B-9FF2-4CD3794C48E4}" type="slidenum">
              <a:rPr lang="en-US" smtClean="0"/>
              <a:t>14</a:t>
            </a:fld>
            <a:endParaRPr lang="en-US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9687177"/>
              </p:ext>
            </p:extLst>
          </p:nvPr>
        </p:nvGraphicFramePr>
        <p:xfrm>
          <a:off x="527561" y="1662639"/>
          <a:ext cx="3602881" cy="212196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310757"/>
                <a:gridCol w="2292124"/>
              </a:tblGrid>
              <a:tr h="175595">
                <a:tc gridSpan="2">
                  <a:txBody>
                    <a:bodyPr/>
                    <a:lstStyle/>
                    <a:p>
                      <a:r>
                        <a:rPr lang="en-US" sz="1800" dirty="0" smtClean="0">
                          <a:latin typeface="Calibri"/>
                          <a:cs typeface="Calibri"/>
                        </a:rPr>
                        <a:t>Muons</a:t>
                      </a:r>
                      <a:endParaRPr lang="en-US" sz="1800" b="1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75595">
                <a:tc gridSpan="2">
                  <a:txBody>
                    <a:bodyPr/>
                    <a:lstStyle/>
                    <a:p>
                      <a:r>
                        <a:rPr lang="en-US" sz="1800" b="1" dirty="0" smtClean="0">
                          <a:latin typeface="Calibri"/>
                          <a:cs typeface="Calibri"/>
                        </a:rPr>
                        <a:t>ID</a:t>
                      </a:r>
                      <a:r>
                        <a:rPr lang="en-US" sz="1800" dirty="0" smtClean="0">
                          <a:latin typeface="Calibri"/>
                          <a:cs typeface="Calibri"/>
                        </a:rPr>
                        <a:t>:</a:t>
                      </a:r>
                      <a:r>
                        <a:rPr lang="en-US" sz="1800" baseline="0" dirty="0" smtClean="0">
                          <a:latin typeface="Calibri"/>
                          <a:cs typeface="Calibri"/>
                        </a:rPr>
                        <a:t>  ICHEP medium muon ID</a:t>
                      </a:r>
                      <a:endParaRPr lang="en-US" sz="1800" b="1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75595">
                <a:tc gridSpan="2">
                  <a:txBody>
                    <a:bodyPr/>
                    <a:lstStyle/>
                    <a:p>
                      <a:pPr>
                        <a:lnSpc>
                          <a:spcPct val="80000"/>
                        </a:lnSpc>
                      </a:pPr>
                      <a:r>
                        <a:rPr lang="en-US" sz="2400" spc="300" baseline="0" dirty="0" smtClean="0">
                          <a:latin typeface="Calibri"/>
                          <a:cs typeface="Calibri"/>
                        </a:rPr>
                        <a:t>  </a:t>
                      </a:r>
                      <a:r>
                        <a:rPr lang="en-US" sz="1800" spc="300" baseline="0" dirty="0" smtClean="0">
                          <a:latin typeface="Calibri"/>
                          <a:cs typeface="Calibri"/>
                        </a:rPr>
                        <a:t>&gt;</a:t>
                      </a:r>
                      <a:r>
                        <a:rPr lang="en-US" sz="1800" spc="0" baseline="0" dirty="0" smtClean="0">
                          <a:latin typeface="Calibri"/>
                          <a:cs typeface="Calibri"/>
                        </a:rPr>
                        <a:t>25 </a:t>
                      </a:r>
                      <a:r>
                        <a:rPr lang="en-US" sz="1800" spc="0" baseline="0" dirty="0" err="1" smtClean="0">
                          <a:latin typeface="Calibri"/>
                          <a:cs typeface="Calibri"/>
                        </a:rPr>
                        <a:t>Gev</a:t>
                      </a:r>
                      <a:r>
                        <a:rPr lang="en-US" sz="1800" spc="0" baseline="0" dirty="0" smtClean="0">
                          <a:latin typeface="Calibri"/>
                          <a:cs typeface="Calibri"/>
                        </a:rPr>
                        <a:t>            &lt; 2.4    D</a:t>
                      </a:r>
                      <a:r>
                        <a:rPr lang="en-US" sz="1800" spc="0" baseline="-25000" dirty="0" smtClean="0">
                          <a:latin typeface="Calibri"/>
                          <a:cs typeface="Calibri"/>
                        </a:rPr>
                        <a:t>z</a:t>
                      </a:r>
                      <a:r>
                        <a:rPr lang="en-US" sz="1800" spc="0" baseline="0" dirty="0" smtClean="0">
                          <a:latin typeface="Calibri"/>
                          <a:cs typeface="Calibri"/>
                        </a:rPr>
                        <a:t>&lt;0.2</a:t>
                      </a:r>
                      <a:endParaRPr lang="en-US" sz="1800" b="1" i="1" spc="0" baseline="30000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640633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latin typeface="Calibri"/>
                          <a:cs typeface="Calibri"/>
                        </a:rPr>
                        <a:t>Isolation:</a:t>
                      </a:r>
                      <a:endParaRPr lang="en-US" sz="1400" b="1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 smtClean="0">
                          <a:latin typeface="Calibri"/>
                          <a:cs typeface="Calibri"/>
                        </a:rPr>
                        <a:t>RelPFIsoDB</a:t>
                      </a:r>
                      <a:r>
                        <a:rPr lang="en-US" sz="1600" dirty="0" smtClean="0">
                          <a:latin typeface="Calibri"/>
                          <a:cs typeface="Calibri"/>
                        </a:rPr>
                        <a:t> &lt; 0.25(loose)</a:t>
                      </a:r>
                    </a:p>
                    <a:p>
                      <a:r>
                        <a:rPr lang="en-US" sz="1600" dirty="0" err="1" smtClean="0">
                          <a:latin typeface="Calibri"/>
                          <a:cs typeface="Calibri"/>
                        </a:rPr>
                        <a:t>RelPFIsoDB</a:t>
                      </a:r>
                      <a:r>
                        <a:rPr lang="en-US" sz="1600" dirty="0" smtClean="0">
                          <a:latin typeface="Calibri"/>
                          <a:cs typeface="Calibri"/>
                        </a:rPr>
                        <a:t> &lt; 0.15(Tight</a:t>
                      </a:r>
                      <a:r>
                        <a:rPr lang="en-US" sz="1100" dirty="0" smtClean="0">
                          <a:latin typeface="Calibri"/>
                          <a:cs typeface="Calibri"/>
                        </a:rPr>
                        <a:t>)</a:t>
                      </a:r>
                      <a:endParaRPr lang="en-US" sz="1200" b="1" dirty="0" smtClean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175595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latin typeface="Calibri"/>
                          <a:cs typeface="Calibri"/>
                        </a:rPr>
                        <a:t>Cleaning :</a:t>
                      </a:r>
                      <a:endParaRPr lang="en-US" sz="1800" b="1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latin typeface="Calibri"/>
                          <a:cs typeface="Calibri"/>
                        </a:rPr>
                        <a:t>Has</a:t>
                      </a:r>
                      <a:r>
                        <a:rPr lang="en-US" sz="1600" baseline="0" dirty="0" smtClean="0">
                          <a:latin typeface="Calibri"/>
                          <a:cs typeface="Calibri"/>
                        </a:rPr>
                        <a:t> Pixel hits</a:t>
                      </a:r>
                      <a:endParaRPr lang="en-US" sz="1600" b="0" baseline="0" dirty="0" smtClean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2610687" y="80664"/>
            <a:ext cx="3729973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Preselection</a:t>
            </a:r>
            <a:r>
              <a:rPr lang="en-US" sz="2800" dirty="0" smtClean="0"/>
              <a:t>   : </a:t>
            </a:r>
            <a:r>
              <a:rPr lang="en-US" sz="3200" b="1" i="1" dirty="0" smtClean="0"/>
              <a:t>H</a:t>
            </a:r>
            <a:r>
              <a:rPr lang="en-US" sz="2800" b="1" dirty="0" smtClean="0"/>
              <a:t>  </a:t>
            </a:r>
            <a:r>
              <a:rPr lang="en-US" sz="2400" dirty="0" smtClean="0">
                <a:sym typeface="Wingdings"/>
              </a:rPr>
              <a:t></a:t>
            </a:r>
            <a:endParaRPr lang="en-US" dirty="0"/>
          </a:p>
        </p:txBody>
      </p:sp>
      <p:graphicFrame>
        <p:nvGraphicFramePr>
          <p:cNvPr id="20" name="Table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5085236"/>
              </p:ext>
            </p:extLst>
          </p:nvPr>
        </p:nvGraphicFramePr>
        <p:xfrm>
          <a:off x="4576333" y="1376472"/>
          <a:ext cx="4066783" cy="2760235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193968"/>
                <a:gridCol w="2872815"/>
              </a:tblGrid>
              <a:tr h="331075">
                <a:tc gridSpan="2">
                  <a:txBody>
                    <a:bodyPr/>
                    <a:lstStyle/>
                    <a:p>
                      <a:r>
                        <a:rPr lang="en-US" dirty="0" smtClean="0">
                          <a:latin typeface="Calibri"/>
                          <a:cs typeface="Calibri"/>
                        </a:rPr>
                        <a:t>Electrons</a:t>
                      </a:r>
                      <a:endParaRPr lang="en-US" b="1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31075">
                <a:tc gridSpan="2">
                  <a:txBody>
                    <a:bodyPr/>
                    <a:lstStyle/>
                    <a:p>
                      <a:r>
                        <a:rPr lang="en-US" b="1" dirty="0" smtClean="0">
                          <a:latin typeface="Calibri"/>
                          <a:cs typeface="Calibri"/>
                        </a:rPr>
                        <a:t>ID:</a:t>
                      </a:r>
                      <a:r>
                        <a:rPr lang="en-US" b="1" baseline="0" dirty="0" smtClean="0">
                          <a:latin typeface="Calibri"/>
                          <a:cs typeface="Calibri"/>
                        </a:rPr>
                        <a:t>  </a:t>
                      </a:r>
                      <a:r>
                        <a:rPr lang="en-US" baseline="0" dirty="0" smtClean="0">
                          <a:latin typeface="Calibri"/>
                          <a:cs typeface="Calibri"/>
                        </a:rPr>
                        <a:t>MVA non-Trig  WP80</a:t>
                      </a:r>
                      <a:endParaRPr lang="en-US" b="1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3003">
                <a:tc gridSpan="2">
                  <a:txBody>
                    <a:bodyPr/>
                    <a:lstStyle/>
                    <a:p>
                      <a:pPr>
                        <a:lnSpc>
                          <a:spcPct val="80000"/>
                        </a:lnSpc>
                      </a:pPr>
                      <a:r>
                        <a:rPr lang="en-US" sz="2400" spc="300" baseline="0" dirty="0" smtClean="0">
                          <a:latin typeface="Calibri"/>
                          <a:cs typeface="Calibri"/>
                        </a:rPr>
                        <a:t>   </a:t>
                      </a:r>
                      <a:r>
                        <a:rPr lang="en-US" sz="1800" spc="300" baseline="0" dirty="0" smtClean="0">
                          <a:latin typeface="Calibri"/>
                          <a:cs typeface="Calibri"/>
                        </a:rPr>
                        <a:t>&gt;</a:t>
                      </a:r>
                      <a:r>
                        <a:rPr lang="en-US" sz="1800" spc="0" baseline="0" dirty="0" smtClean="0">
                          <a:latin typeface="Calibri"/>
                          <a:cs typeface="Calibri"/>
                        </a:rPr>
                        <a:t>10 GeV            &lt; 2.4      D</a:t>
                      </a:r>
                      <a:r>
                        <a:rPr lang="en-US" sz="1800" spc="0" baseline="-25000" dirty="0" smtClean="0">
                          <a:latin typeface="Calibri"/>
                          <a:cs typeface="Calibri"/>
                        </a:rPr>
                        <a:t>z</a:t>
                      </a:r>
                      <a:r>
                        <a:rPr lang="en-US" sz="1800" spc="0" baseline="0" dirty="0" smtClean="0">
                          <a:latin typeface="Calibri"/>
                          <a:cs typeface="Calibri"/>
                        </a:rPr>
                        <a:t>&lt;0.2</a:t>
                      </a:r>
                      <a:endParaRPr lang="en-US" sz="1800" b="1" i="1" spc="0" baseline="30000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524201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latin typeface="Calibri"/>
                          <a:cs typeface="Calibri"/>
                        </a:rPr>
                        <a:t>Isolation:</a:t>
                      </a:r>
                      <a:endParaRPr lang="en-US" sz="1400" b="1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 smtClean="0">
                          <a:latin typeface="Calibri"/>
                          <a:cs typeface="Calibri"/>
                        </a:rPr>
                        <a:t>RelPFIsoDB</a:t>
                      </a:r>
                      <a:r>
                        <a:rPr lang="en-US" sz="1600" dirty="0" smtClean="0">
                          <a:latin typeface="Calibri"/>
                          <a:cs typeface="Calibri"/>
                        </a:rPr>
                        <a:t> &lt; 1(loose)</a:t>
                      </a:r>
                    </a:p>
                    <a:p>
                      <a:r>
                        <a:rPr lang="en-US" sz="1600" dirty="0" err="1" smtClean="0">
                          <a:latin typeface="Calibri"/>
                          <a:cs typeface="Calibri"/>
                        </a:rPr>
                        <a:t>RelPFIsoDB</a:t>
                      </a:r>
                      <a:r>
                        <a:rPr lang="en-US" sz="1600" dirty="0" smtClean="0">
                          <a:latin typeface="Calibri"/>
                          <a:cs typeface="Calibri"/>
                        </a:rPr>
                        <a:t> &lt; 0.1(Tight)</a:t>
                      </a:r>
                      <a:endParaRPr lang="en-US" sz="1600" b="1" dirty="0" smtClean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1065547">
                <a:tc>
                  <a:txBody>
                    <a:bodyPr/>
                    <a:lstStyle/>
                    <a:p>
                      <a:endParaRPr lang="en-US" b="1" dirty="0" smtClean="0">
                        <a:latin typeface="Calibri"/>
                        <a:cs typeface="Calibri"/>
                      </a:endParaRPr>
                    </a:p>
                    <a:p>
                      <a:pPr algn="ctr"/>
                      <a:r>
                        <a:rPr lang="en-US" b="1" dirty="0" smtClean="0">
                          <a:latin typeface="Calibri"/>
                          <a:cs typeface="Calibri"/>
                        </a:rPr>
                        <a:t>Cleaning :</a:t>
                      </a:r>
                      <a:endParaRPr lang="en-US" b="1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latin typeface="Calibri"/>
                          <a:cs typeface="Calibri"/>
                        </a:rPr>
                        <a:t>Not </a:t>
                      </a:r>
                      <a:r>
                        <a:rPr lang="en-US" sz="1600" smtClean="0">
                          <a:latin typeface="Calibri"/>
                          <a:cs typeface="Calibri"/>
                        </a:rPr>
                        <a:t>more than </a:t>
                      </a:r>
                      <a:r>
                        <a:rPr lang="en-US" sz="1600" dirty="0" smtClean="0">
                          <a:latin typeface="Calibri"/>
                          <a:cs typeface="Calibri"/>
                        </a:rPr>
                        <a:t>one missing</a:t>
                      </a:r>
                      <a:r>
                        <a:rPr lang="en-US" sz="1600" baseline="0" dirty="0" smtClean="0">
                          <a:latin typeface="Calibri"/>
                          <a:cs typeface="Calibri"/>
                        </a:rPr>
                        <a:t> hit</a:t>
                      </a:r>
                      <a:endParaRPr lang="en-US" sz="1600" kern="1200" dirty="0" smtClean="0">
                        <a:latin typeface="Calibri"/>
                        <a:cs typeface="Calibri"/>
                      </a:endParaRP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err="1" smtClean="0">
                          <a:latin typeface="Calibri"/>
                          <a:cs typeface="Calibri"/>
                        </a:rPr>
                        <a:t>PassesConversionVeto</a:t>
                      </a:r>
                      <a:endParaRPr lang="en-US" sz="1600" kern="1200" dirty="0" smtClean="0">
                        <a:latin typeface="Calibri"/>
                        <a:cs typeface="Calibri"/>
                      </a:endParaRP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 smtClean="0">
                          <a:latin typeface="Calibri"/>
                          <a:cs typeface="Calibri"/>
                        </a:rPr>
                        <a:t>ChargeIDTight</a:t>
                      </a:r>
                      <a:endParaRPr lang="en-US" sz="1600" b="0" dirty="0" smtClean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42986432"/>
              </p:ext>
            </p:extLst>
          </p:nvPr>
        </p:nvGraphicFramePr>
        <p:xfrm>
          <a:off x="560388" y="2359223"/>
          <a:ext cx="285750" cy="40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588" name="Equation" r:id="rId3" imgW="190500" imgH="266700" progId="Equation.DSMT4">
                  <p:embed/>
                </p:oleObj>
              </mc:Choice>
              <mc:Fallback>
                <p:oleObj name="Equation" r:id="rId3" imgW="190500" imgH="2667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60388" y="2359223"/>
                        <a:ext cx="285750" cy="400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50476544"/>
              </p:ext>
            </p:extLst>
          </p:nvPr>
        </p:nvGraphicFramePr>
        <p:xfrm>
          <a:off x="1787524" y="2392057"/>
          <a:ext cx="417513" cy="346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589" name="Equation" r:id="rId5" imgW="292100" imgH="241300" progId="Equation.DSMT4">
                  <p:embed/>
                </p:oleObj>
              </mc:Choice>
              <mc:Fallback>
                <p:oleObj name="Equation" r:id="rId5" imgW="292100" imgH="2413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787524" y="2392057"/>
                        <a:ext cx="417513" cy="346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00836782"/>
              </p:ext>
            </p:extLst>
          </p:nvPr>
        </p:nvGraphicFramePr>
        <p:xfrm>
          <a:off x="4652963" y="2074351"/>
          <a:ext cx="268287" cy="401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590" name="Equation" r:id="rId7" imgW="177800" imgH="266700" progId="Equation.DSMT4">
                  <p:embed/>
                </p:oleObj>
              </mc:Choice>
              <mc:Fallback>
                <p:oleObj name="Equation" r:id="rId7" imgW="177800" imgH="2667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652963" y="2074351"/>
                        <a:ext cx="268287" cy="4016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17011574"/>
              </p:ext>
            </p:extLst>
          </p:nvPr>
        </p:nvGraphicFramePr>
        <p:xfrm>
          <a:off x="5674254" y="55064"/>
          <a:ext cx="691092" cy="6939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591" name="Equation" r:id="rId9" imgW="266700" imgH="266700" progId="Equation.DSMT4">
                  <p:embed/>
                </p:oleObj>
              </mc:Choice>
              <mc:Fallback>
                <p:oleObj name="Equation" r:id="rId9" imgW="266700" imgH="2667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674254" y="55064"/>
                        <a:ext cx="691092" cy="6939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0380176"/>
              </p:ext>
            </p:extLst>
          </p:nvPr>
        </p:nvGraphicFramePr>
        <p:xfrm>
          <a:off x="6025092" y="2100007"/>
          <a:ext cx="382587" cy="346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592" name="Equation" r:id="rId11" imgW="266700" imgH="241300" progId="Equation.DSMT4">
                  <p:embed/>
                </p:oleObj>
              </mc:Choice>
              <mc:Fallback>
                <p:oleObj name="Equation" r:id="rId11" imgW="266700" imgH="2413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025092" y="2100007"/>
                        <a:ext cx="382587" cy="346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3112824" y="749036"/>
            <a:ext cx="3227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i="1" dirty="0" smtClean="0"/>
              <a:t>Opposite Sign Leptons</a:t>
            </a:r>
            <a:endParaRPr lang="en-US" b="1" i="1" dirty="0"/>
          </a:p>
        </p:txBody>
      </p:sp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4755807"/>
              </p:ext>
            </p:extLst>
          </p:nvPr>
        </p:nvGraphicFramePr>
        <p:xfrm>
          <a:off x="2064638" y="4264399"/>
          <a:ext cx="5256154" cy="1815443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5256154"/>
              </a:tblGrid>
              <a:tr h="348927">
                <a:tc>
                  <a:txBody>
                    <a:bodyPr/>
                    <a:lstStyle/>
                    <a:p>
                      <a:r>
                        <a:rPr lang="en-US" smtClean="0">
                          <a:latin typeface="Calibri"/>
                          <a:cs typeface="Calibri"/>
                        </a:rPr>
                        <a:t>Other </a:t>
                      </a:r>
                      <a:r>
                        <a:rPr lang="en-US" dirty="0" smtClean="0">
                          <a:latin typeface="Calibri"/>
                          <a:cs typeface="Calibri"/>
                        </a:rPr>
                        <a:t>Event Cleaning cuts</a:t>
                      </a:r>
                      <a:endParaRPr lang="en-US" b="1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423697">
                <a:tc>
                  <a:txBody>
                    <a:bodyPr/>
                    <a:lstStyle/>
                    <a:p>
                      <a:r>
                        <a:rPr lang="en-US" sz="1800" b="1" spc="0" baseline="0" dirty="0" smtClean="0">
                          <a:latin typeface="Calibri"/>
                          <a:cs typeface="Calibri"/>
                        </a:rPr>
                        <a:t>ΔR</a:t>
                      </a:r>
                      <a:r>
                        <a:rPr lang="en-US" sz="2000" b="1" spc="0" baseline="-25000" dirty="0" smtClean="0">
                          <a:latin typeface="Calibri"/>
                          <a:cs typeface="Calibri"/>
                        </a:rPr>
                        <a:t>μ-e</a:t>
                      </a:r>
                      <a:r>
                        <a:rPr lang="en-US" sz="1800" b="1" spc="0" baseline="-25000" dirty="0" smtClean="0">
                          <a:latin typeface="Calibri"/>
                          <a:cs typeface="Calibri"/>
                        </a:rPr>
                        <a:t>  </a:t>
                      </a:r>
                      <a:r>
                        <a:rPr lang="en-US" sz="1800" spc="0" baseline="0" dirty="0" smtClean="0">
                          <a:latin typeface="Calibri"/>
                          <a:cs typeface="Calibri"/>
                        </a:rPr>
                        <a:t>&gt; 0.3</a:t>
                      </a:r>
                      <a:endParaRPr lang="en-US" b="1" dirty="0">
                        <a:solidFill>
                          <a:srgbClr val="FF0000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402120">
                <a:tc>
                  <a:txBody>
                    <a:bodyPr/>
                    <a:lstStyle/>
                    <a:p>
                      <a:r>
                        <a:rPr lang="en-US" sz="1800" b="1" spc="0" baseline="0" dirty="0" err="1" smtClean="0">
                          <a:latin typeface="Calibri"/>
                          <a:cs typeface="Calibri"/>
                        </a:rPr>
                        <a:t>Btag</a:t>
                      </a:r>
                      <a:r>
                        <a:rPr lang="en-US" sz="1800" b="1" spc="0" baseline="0" dirty="0" smtClean="0">
                          <a:latin typeface="Calibri"/>
                          <a:cs typeface="Calibri"/>
                        </a:rPr>
                        <a:t> medium Veto</a:t>
                      </a:r>
                      <a:r>
                        <a:rPr lang="en-US" sz="1800" spc="0" baseline="0" dirty="0" smtClean="0">
                          <a:latin typeface="Calibri"/>
                          <a:cs typeface="Calibri"/>
                        </a:rPr>
                        <a:t>: </a:t>
                      </a:r>
                      <a:r>
                        <a:rPr lang="en-US" sz="1600" spc="0" baseline="0" dirty="0" smtClean="0">
                          <a:latin typeface="Calibri"/>
                          <a:cs typeface="Calibri"/>
                        </a:rPr>
                        <a:t>No b-tagged </a:t>
                      </a:r>
                      <a:r>
                        <a:rPr lang="en-US" sz="1600" spc="0" baseline="0" smtClean="0">
                          <a:latin typeface="Calibri"/>
                          <a:cs typeface="Calibri"/>
                        </a:rPr>
                        <a:t>jet with  </a:t>
                      </a:r>
                      <a:r>
                        <a:rPr lang="en-US" sz="1600" spc="0" baseline="0" dirty="0" smtClean="0">
                          <a:latin typeface="Calibri"/>
                          <a:cs typeface="Calibri"/>
                        </a:rPr>
                        <a:t>P</a:t>
                      </a:r>
                      <a:r>
                        <a:rPr lang="en-US" sz="1600" spc="0" baseline="-25000" dirty="0" smtClean="0">
                          <a:latin typeface="Calibri"/>
                          <a:cs typeface="Calibri"/>
                        </a:rPr>
                        <a:t>T</a:t>
                      </a:r>
                      <a:r>
                        <a:rPr lang="en-US" sz="1600" spc="0" baseline="0" dirty="0" smtClean="0">
                          <a:latin typeface="Calibri"/>
                          <a:cs typeface="Calibri"/>
                        </a:rPr>
                        <a:t>&gt;30GeV</a:t>
                      </a:r>
                      <a:endParaRPr lang="en-US" sz="1800" b="1" i="0" spc="0" baseline="-25000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623866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spc="0" baseline="0" dirty="0" smtClean="0">
                          <a:latin typeface="Calibri"/>
                          <a:cs typeface="Calibri"/>
                        </a:rPr>
                        <a:t>Vetoes</a:t>
                      </a:r>
                      <a:r>
                        <a:rPr lang="en-US" sz="1800" spc="0" baseline="0" dirty="0" smtClean="0">
                          <a:latin typeface="Calibri"/>
                          <a:cs typeface="Calibri"/>
                        </a:rPr>
                        <a:t>: </a:t>
                      </a:r>
                      <a:r>
                        <a:rPr lang="en-US" sz="1600" spc="0" baseline="0" dirty="0" smtClean="0">
                          <a:latin typeface="Calibri"/>
                          <a:cs typeface="Calibri"/>
                        </a:rPr>
                        <a:t> No extra loose muon, electrons or  tau leptons </a:t>
                      </a:r>
                      <a:endParaRPr lang="en-US" sz="1600" b="1" dirty="0" smtClean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406320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_collmass_pfmet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03"/>
          <a:stretch/>
        </p:blipFill>
        <p:spPr>
          <a:xfrm rot="5400000">
            <a:off x="2920323" y="1375270"/>
            <a:ext cx="3219869" cy="394746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04800" y="525747"/>
            <a:ext cx="2063275" cy="1877437"/>
          </a:xfrm>
          <a:prstGeom prst="rect">
            <a:avLst/>
          </a:prstGeom>
          <a:noFill/>
          <a:ln w="57150" cmpd="sng">
            <a:solidFill>
              <a:srgbClr val="8696E6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1" i="1" dirty="0" smtClean="0">
                <a:sym typeface="Wingdings"/>
              </a:rPr>
              <a:t>DY +jets </a:t>
            </a:r>
            <a:r>
              <a:rPr lang="en-US" sz="1600" b="1" i="1" dirty="0" err="1">
                <a:sym typeface="Wingdings"/>
              </a:rPr>
              <a:t>ττ</a:t>
            </a:r>
            <a:r>
              <a:rPr lang="en-US" sz="1600" b="1" i="1" dirty="0">
                <a:sym typeface="Wingdings"/>
              </a:rPr>
              <a:t>, </a:t>
            </a:r>
            <a:r>
              <a:rPr lang="en-US" sz="1600" b="1" i="1" dirty="0" err="1">
                <a:sym typeface="Wingdings"/>
              </a:rPr>
              <a:t>μμ</a:t>
            </a:r>
            <a:r>
              <a:rPr lang="en-US" sz="1600" b="1" i="1" dirty="0">
                <a:sym typeface="Wingdings"/>
              </a:rPr>
              <a:t>, </a:t>
            </a:r>
            <a:r>
              <a:rPr lang="en-US" sz="1600" b="1" i="1" dirty="0" err="1">
                <a:sym typeface="Wingdings"/>
              </a:rPr>
              <a:t>ee</a:t>
            </a:r>
            <a:r>
              <a:rPr lang="en-US" sz="1600" b="1" i="1" dirty="0">
                <a:sym typeface="Wingdings"/>
              </a:rPr>
              <a:t> </a:t>
            </a:r>
            <a:r>
              <a:rPr lang="en-US" sz="1600" b="1" i="1" dirty="0" smtClean="0">
                <a:sym typeface="Wingdings"/>
              </a:rPr>
              <a:t/>
            </a:r>
            <a:br>
              <a:rPr lang="en-US" sz="1600" b="1" i="1" dirty="0" smtClean="0">
                <a:sym typeface="Wingdings"/>
              </a:rPr>
            </a:br>
            <a:r>
              <a:rPr lang="en-US" sz="1400" dirty="0" smtClean="0"/>
              <a:t>Normalization </a:t>
            </a:r>
            <a:r>
              <a:rPr lang="en-US" sz="1400" dirty="0"/>
              <a:t>and shape from MC </a:t>
            </a:r>
            <a:r>
              <a:rPr lang="en-US" sz="1400" dirty="0" smtClean="0"/>
              <a:t>simulation</a:t>
            </a:r>
            <a:br>
              <a:rPr lang="en-US" sz="1400" dirty="0" smtClean="0"/>
            </a:br>
            <a:r>
              <a:rPr lang="en-US" sz="1400" dirty="0" smtClean="0"/>
              <a:t>Dominant background in </a:t>
            </a:r>
            <a:br>
              <a:rPr lang="en-US" sz="1400" dirty="0" smtClean="0"/>
            </a:br>
            <a:r>
              <a:rPr lang="en-US" sz="1400" dirty="0" smtClean="0"/>
              <a:t>0-jet and 1-jet category</a:t>
            </a:r>
          </a:p>
          <a:p>
            <a:endParaRPr lang="en-US" sz="1400" dirty="0"/>
          </a:p>
          <a:p>
            <a:r>
              <a:rPr lang="en-US" sz="1400" dirty="0" smtClean="0">
                <a:sym typeface="Wingdings"/>
              </a:rPr>
              <a:t>Embedded </a:t>
            </a:r>
            <a:r>
              <a:rPr lang="en-US" sz="1400" b="1" i="1" dirty="0" err="1" smtClean="0">
                <a:sym typeface="Wingdings"/>
              </a:rPr>
              <a:t>Zττ</a:t>
            </a:r>
            <a:r>
              <a:rPr lang="en-US" sz="1400" b="1" i="1" dirty="0" smtClean="0">
                <a:sym typeface="Wingdings"/>
              </a:rPr>
              <a:t> </a:t>
            </a:r>
            <a:r>
              <a:rPr lang="en-US" sz="1400" dirty="0" smtClean="0">
                <a:sym typeface="Wingdings"/>
              </a:rPr>
              <a:t>samples not ready yet</a:t>
            </a:r>
            <a:r>
              <a:rPr lang="en-US" sz="1600" i="1" dirty="0" smtClean="0">
                <a:sym typeface="Wingdings"/>
              </a:rPr>
              <a:t>.</a:t>
            </a:r>
            <a:endParaRPr lang="en-US" sz="1600" i="1" dirty="0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2368075" y="1739066"/>
            <a:ext cx="1356262" cy="803968"/>
          </a:xfrm>
          <a:prstGeom prst="straightConnector1">
            <a:avLst/>
          </a:prstGeom>
          <a:ln w="38100" cmpd="sng">
            <a:solidFill>
              <a:srgbClr val="8696E6"/>
            </a:solidFill>
            <a:prstDash val="soli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04800" y="2664592"/>
            <a:ext cx="2063275" cy="1200328"/>
          </a:xfrm>
          <a:prstGeom prst="rect">
            <a:avLst/>
          </a:prstGeom>
          <a:noFill/>
          <a:ln w="57150" cmpd="sng"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smtClean="0"/>
              <a:t/>
            </a:r>
            <a:br>
              <a:rPr lang="en-US" sz="1600" dirty="0" smtClean="0"/>
            </a:br>
            <a:r>
              <a:rPr lang="en-US" sz="1400" dirty="0" smtClean="0"/>
              <a:t>Normalization and shape from MC simulation</a:t>
            </a:r>
          </a:p>
          <a:p>
            <a:r>
              <a:rPr lang="en-US" sz="1400" dirty="0" smtClean="0"/>
              <a:t>Dominant background in 2-jet category</a:t>
            </a:r>
            <a:endParaRPr lang="en-US" sz="1400" dirty="0"/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2368075" y="2952387"/>
            <a:ext cx="1743765" cy="900362"/>
          </a:xfrm>
          <a:prstGeom prst="straightConnector1">
            <a:avLst/>
          </a:prstGeom>
          <a:ln w="38100" cmpd="sng">
            <a:solidFill>
              <a:schemeClr val="accent1">
                <a:lumMod val="75000"/>
              </a:schemeClr>
            </a:solidFill>
            <a:prstDash val="soli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04800" y="4089513"/>
            <a:ext cx="2063275" cy="860214"/>
          </a:xfrm>
          <a:prstGeom prst="rect">
            <a:avLst/>
          </a:prstGeom>
          <a:noFill/>
          <a:ln w="57150" cmpd="sng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1" i="1" dirty="0" smtClean="0"/>
              <a:t>EWK Dibosons + jets</a:t>
            </a:r>
          </a:p>
          <a:p>
            <a:r>
              <a:rPr lang="en-US" sz="1400" dirty="0"/>
              <a:t>Normalization and shape from MC simulation</a:t>
            </a:r>
          </a:p>
          <a:p>
            <a:endParaRPr lang="en-US" sz="1600" b="1" i="1" dirty="0"/>
          </a:p>
        </p:txBody>
      </p:sp>
      <p:cxnSp>
        <p:nvCxnSpPr>
          <p:cNvPr id="23" name="Straight Arrow Connector 22"/>
          <p:cNvCxnSpPr/>
          <p:nvPr/>
        </p:nvCxnSpPr>
        <p:spPr>
          <a:xfrm flipV="1">
            <a:off x="2368075" y="4240176"/>
            <a:ext cx="1899125" cy="158658"/>
          </a:xfrm>
          <a:prstGeom prst="straightConnector1">
            <a:avLst/>
          </a:prstGeom>
          <a:ln w="38100" cmpd="sng">
            <a:solidFill>
              <a:srgbClr val="FF0000"/>
            </a:solidFill>
            <a:prstDash val="soli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6643817" y="5153896"/>
            <a:ext cx="2063275" cy="876048"/>
          </a:xfrm>
          <a:prstGeom prst="rect">
            <a:avLst/>
          </a:prstGeom>
          <a:noFill/>
          <a:ln w="57150" cmpd="sng">
            <a:solidFill>
              <a:srgbClr val="20EEC9"/>
            </a:solidFill>
          </a:ln>
        </p:spPr>
        <p:txBody>
          <a:bodyPr wrap="square" rtlCol="0">
            <a:spAutoFit/>
          </a:bodyPr>
          <a:lstStyle/>
          <a:p>
            <a:r>
              <a:rPr lang="en-US" b="1" i="1" dirty="0" smtClean="0"/>
              <a:t>Single top</a:t>
            </a:r>
          </a:p>
          <a:p>
            <a:r>
              <a:rPr lang="en-US" sz="1400" dirty="0"/>
              <a:t>Normalization and shape from MC simulation</a:t>
            </a:r>
          </a:p>
          <a:p>
            <a:endParaRPr lang="en-US" b="1" i="1" dirty="0"/>
          </a:p>
        </p:txBody>
      </p:sp>
      <p:cxnSp>
        <p:nvCxnSpPr>
          <p:cNvPr id="26" name="Straight Arrow Connector 25"/>
          <p:cNvCxnSpPr/>
          <p:nvPr/>
        </p:nvCxnSpPr>
        <p:spPr>
          <a:xfrm flipH="1" flipV="1">
            <a:off x="5193743" y="4572710"/>
            <a:ext cx="2302579" cy="541225"/>
          </a:xfrm>
          <a:prstGeom prst="straightConnector1">
            <a:avLst/>
          </a:prstGeom>
          <a:ln w="38100" cmpd="sng">
            <a:solidFill>
              <a:srgbClr val="20EEC9"/>
            </a:solidFill>
            <a:prstDash val="soli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90381048"/>
              </p:ext>
            </p:extLst>
          </p:nvPr>
        </p:nvGraphicFramePr>
        <p:xfrm>
          <a:off x="324506" y="2707640"/>
          <a:ext cx="624674" cy="3110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058" name="Equation" r:id="rId4" imgW="165100" imgH="228600" progId="Equation.DSMT4">
                  <p:embed/>
                </p:oleObj>
              </mc:Choice>
              <mc:Fallback>
                <p:oleObj name="Equation" r:id="rId4" imgW="16510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24506" y="2707640"/>
                        <a:ext cx="624674" cy="3110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TextBox 23"/>
          <p:cNvSpPr txBox="1"/>
          <p:nvPr/>
        </p:nvSpPr>
        <p:spPr>
          <a:xfrm>
            <a:off x="304800" y="5169730"/>
            <a:ext cx="2063275" cy="1015663"/>
          </a:xfrm>
          <a:prstGeom prst="rect">
            <a:avLst/>
          </a:prstGeom>
          <a:noFill/>
          <a:ln w="57150" cmpd="sng">
            <a:solidFill>
              <a:srgbClr val="00009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1" i="1" dirty="0" err="1" smtClean="0"/>
              <a:t>W+γ</a:t>
            </a:r>
            <a:r>
              <a:rPr lang="en-US" sz="1600" b="1" i="1" dirty="0" smtClean="0"/>
              <a:t>   </a:t>
            </a:r>
          </a:p>
          <a:p>
            <a:r>
              <a:rPr lang="en-US" sz="1400" dirty="0"/>
              <a:t>Normalization and shape from MC simulation</a:t>
            </a:r>
          </a:p>
          <a:p>
            <a:endParaRPr lang="en-US" sz="1600" b="1" i="1" dirty="0"/>
          </a:p>
        </p:txBody>
      </p:sp>
      <p:cxnSp>
        <p:nvCxnSpPr>
          <p:cNvPr id="27" name="Straight Arrow Connector 26"/>
          <p:cNvCxnSpPr/>
          <p:nvPr/>
        </p:nvCxnSpPr>
        <p:spPr>
          <a:xfrm flipV="1">
            <a:off x="2368075" y="4572710"/>
            <a:ext cx="1235531" cy="888708"/>
          </a:xfrm>
          <a:prstGeom prst="straightConnector1">
            <a:avLst/>
          </a:prstGeom>
          <a:ln w="19050" cmpd="sng">
            <a:solidFill>
              <a:srgbClr val="000090"/>
            </a:solidFill>
            <a:prstDash val="soli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3392718" y="5171723"/>
            <a:ext cx="2063275" cy="1015663"/>
          </a:xfrm>
          <a:prstGeom prst="rect">
            <a:avLst/>
          </a:prstGeom>
          <a:noFill/>
          <a:ln w="57150" cmpd="sng">
            <a:solidFill>
              <a:srgbClr val="FF66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1" i="1" dirty="0" smtClean="0"/>
              <a:t>SM Higgs</a:t>
            </a:r>
          </a:p>
          <a:p>
            <a:r>
              <a:rPr lang="en-US" sz="1400" dirty="0"/>
              <a:t>Normalization and shape from MC simulation</a:t>
            </a:r>
          </a:p>
          <a:p>
            <a:endParaRPr lang="en-US" sz="1600" b="1" i="1" dirty="0"/>
          </a:p>
        </p:txBody>
      </p:sp>
      <p:cxnSp>
        <p:nvCxnSpPr>
          <p:cNvPr id="43" name="Straight Arrow Connector 42"/>
          <p:cNvCxnSpPr/>
          <p:nvPr/>
        </p:nvCxnSpPr>
        <p:spPr>
          <a:xfrm flipH="1" flipV="1">
            <a:off x="3984625" y="4597400"/>
            <a:ext cx="127216" cy="574324"/>
          </a:xfrm>
          <a:prstGeom prst="straightConnector1">
            <a:avLst/>
          </a:prstGeom>
          <a:ln w="12700" cmpd="sng">
            <a:solidFill>
              <a:srgbClr val="FF6600"/>
            </a:solidFill>
            <a:prstDash val="soli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H="1">
            <a:off x="4676262" y="3149600"/>
            <a:ext cx="1654213" cy="606660"/>
          </a:xfrm>
          <a:prstGeom prst="straightConnector1">
            <a:avLst/>
          </a:prstGeom>
          <a:ln w="38100" cmpd="sng">
            <a:solidFill>
              <a:srgbClr val="F6E147"/>
            </a:solidFill>
            <a:prstDash val="soli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6330475" y="1360659"/>
            <a:ext cx="2505677" cy="3139321"/>
          </a:xfrm>
          <a:prstGeom prst="rect">
            <a:avLst/>
          </a:prstGeom>
          <a:noFill/>
          <a:ln w="57150" cmpd="sng">
            <a:solidFill>
              <a:srgbClr val="F6E147"/>
            </a:solidFill>
          </a:ln>
        </p:spPr>
        <p:txBody>
          <a:bodyPr wrap="square" rtlCol="0">
            <a:spAutoFit/>
          </a:bodyPr>
          <a:lstStyle/>
          <a:p>
            <a:r>
              <a:rPr lang="en-US" b="1" i="1" dirty="0" smtClean="0"/>
              <a:t>Misidentified lepton background</a:t>
            </a:r>
            <a:br>
              <a:rPr lang="en-US" b="1" i="1" dirty="0" smtClean="0"/>
            </a:br>
            <a:r>
              <a:rPr lang="en-US" sz="1400" i="1" dirty="0" smtClean="0"/>
              <a:t>Estimated using </a:t>
            </a:r>
            <a:r>
              <a:rPr lang="en-US" sz="1400" i="1" smtClean="0"/>
              <a:t>two methods</a:t>
            </a:r>
            <a:r>
              <a:rPr lang="en-US" sz="1400" i="1" dirty="0" smtClean="0"/>
              <a:t>:</a:t>
            </a:r>
          </a:p>
          <a:p>
            <a:endParaRPr lang="en-US" sz="1400" i="1" dirty="0" smtClean="0"/>
          </a:p>
          <a:p>
            <a:pPr marL="742950" lvl="1" indent="-285750">
              <a:buFont typeface="Wingdings" charset="2"/>
              <a:buChar char="Ø"/>
            </a:pPr>
            <a:r>
              <a:rPr lang="en-US" sz="1400" dirty="0">
                <a:sym typeface="Wingdings"/>
              </a:rPr>
              <a:t>W+Jets MC and QCD estimated using data: semi data-</a:t>
            </a:r>
            <a:r>
              <a:rPr lang="en-US" sz="1400" dirty="0" smtClean="0">
                <a:sym typeface="Wingdings"/>
              </a:rPr>
              <a:t>driven</a:t>
            </a:r>
          </a:p>
          <a:p>
            <a:pPr lvl="1"/>
            <a:r>
              <a:rPr lang="en-US" sz="1400" dirty="0" smtClean="0">
                <a:sym typeface="Wingdings"/>
              </a:rPr>
              <a:t>  </a:t>
            </a:r>
            <a:endParaRPr lang="en-US" sz="1400" dirty="0">
              <a:sym typeface="Wingdings"/>
            </a:endParaRPr>
          </a:p>
          <a:p>
            <a:pPr marL="742950" lvl="1" indent="-285750">
              <a:buFont typeface="Wingdings" charset="2"/>
              <a:buChar char="Ø"/>
            </a:pPr>
            <a:r>
              <a:rPr lang="en-US" sz="1400" dirty="0">
                <a:sym typeface="Wingdings"/>
              </a:rPr>
              <a:t>Fake </a:t>
            </a:r>
            <a:r>
              <a:rPr lang="en-US" sz="1400">
                <a:sym typeface="Wingdings"/>
              </a:rPr>
              <a:t>rate </a:t>
            </a:r>
            <a:r>
              <a:rPr lang="en-US" sz="1400" smtClean="0">
                <a:sym typeface="Wingdings"/>
              </a:rPr>
              <a:t>method</a:t>
            </a:r>
            <a:r>
              <a:rPr lang="en-US" sz="1400" dirty="0" smtClean="0">
                <a:sym typeface="Wingdings"/>
              </a:rPr>
              <a:t>: fully </a:t>
            </a:r>
            <a:r>
              <a:rPr lang="en-US" sz="1400" dirty="0">
                <a:sym typeface="Wingdings"/>
              </a:rPr>
              <a:t>data driven</a:t>
            </a:r>
          </a:p>
          <a:p>
            <a:pPr marL="742950" lvl="1" indent="-285750">
              <a:buFont typeface="Wingdings" charset="2"/>
              <a:buChar char="Ø"/>
            </a:pPr>
            <a:endParaRPr lang="en-US" sz="1400" i="1" dirty="0" smtClean="0"/>
          </a:p>
          <a:p>
            <a:endParaRPr lang="en-US" b="1" i="1" dirty="0" smtClean="0"/>
          </a:p>
          <a:p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2885736" y="51405"/>
            <a:ext cx="398212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sz="2800" b="1" dirty="0" smtClean="0"/>
              <a:t>Backgrounds (</a:t>
            </a:r>
            <a:r>
              <a:rPr lang="en-US" sz="2400" b="1" dirty="0"/>
              <a:t>H ----&gt;</a:t>
            </a:r>
            <a:r>
              <a:rPr lang="en-US" sz="2400" b="1" dirty="0">
                <a:sym typeface="Wingdings"/>
              </a:rPr>
              <a:t> </a:t>
            </a:r>
            <a:r>
              <a:rPr lang="en-US" sz="2800" b="1" dirty="0" smtClean="0">
                <a:sym typeface="Wingdings"/>
              </a:rPr>
              <a:t>μτ</a:t>
            </a:r>
            <a:r>
              <a:rPr lang="en-US" sz="2800" b="1" baseline="-25000" dirty="0" smtClean="0">
                <a:sym typeface="Wingdings"/>
              </a:rPr>
              <a:t>e </a:t>
            </a:r>
            <a:r>
              <a:rPr lang="en-US" sz="2800" b="1" dirty="0" smtClean="0">
                <a:sym typeface="Wingdings"/>
              </a:rPr>
              <a:t>)</a:t>
            </a:r>
            <a:endParaRPr lang="en-US" sz="2800" b="1" dirty="0">
              <a:sym typeface="Wingdings"/>
            </a:endParaRPr>
          </a:p>
          <a:p>
            <a:endParaRPr lang="en-US" sz="2400" b="1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HEXO Meeting, 11/21/16</a:t>
            </a:r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Nabarun Dev (University of Notre Dame)</a:t>
            </a:r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5D6C6F1-BE17-0D4A-9B0D-BD1CDA04D743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pic>
        <p:nvPicPr>
          <p:cNvPr id="29" name="Picture 28" descr="numVertices.pdf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56" r="95048" b="43360"/>
          <a:stretch/>
        </p:blipFill>
        <p:spPr>
          <a:xfrm rot="5400000">
            <a:off x="5244168" y="816715"/>
            <a:ext cx="197598" cy="1844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8169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h_collmass_pfmet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55606" y="560830"/>
            <a:ext cx="2468203" cy="2660592"/>
          </a:xfrm>
          <a:prstGeom prst="rect">
            <a:avLst/>
          </a:prstGeom>
        </p:spPr>
      </p:pic>
      <p:pic>
        <p:nvPicPr>
          <p:cNvPr id="6" name="Picture 5" descr="h_collmass_pfmet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55305" y="3400650"/>
            <a:ext cx="2468493" cy="266090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904173" y="133804"/>
            <a:ext cx="85035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Reducible background : semi data-</a:t>
            </a:r>
            <a:r>
              <a:rPr lang="en-US" sz="2800" b="1" smtClean="0"/>
              <a:t>driven method</a:t>
            </a:r>
            <a:endParaRPr lang="en-US" sz="28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158760" y="618290"/>
            <a:ext cx="7838835" cy="5078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>
                <a:sym typeface="Wingdings"/>
              </a:rPr>
              <a:t>W+Jets taken directly from MC</a:t>
            </a:r>
          </a:p>
          <a:p>
            <a:pPr marL="285750" indent="-285750">
              <a:buFont typeface="Arial"/>
              <a:buChar char="•"/>
            </a:pPr>
            <a:endParaRPr lang="en-US" dirty="0" smtClean="0">
              <a:sym typeface="Wingdings"/>
            </a:endParaRP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ym typeface="Wingdings"/>
              </a:rPr>
              <a:t>QCD </a:t>
            </a:r>
            <a:r>
              <a:rPr lang="en-US" dirty="0">
                <a:sym typeface="Wingdings"/>
              </a:rPr>
              <a:t>is taken </a:t>
            </a:r>
            <a:r>
              <a:rPr lang="en-US">
                <a:sym typeface="Wingdings"/>
              </a:rPr>
              <a:t>as </a:t>
            </a:r>
            <a:r>
              <a:rPr lang="en-US" smtClean="0">
                <a:sym typeface="Wingdings"/>
              </a:rPr>
              <a:t>the </a:t>
            </a:r>
            <a:r>
              <a:rPr lang="en-US" dirty="0">
                <a:sym typeface="Wingdings"/>
              </a:rPr>
              <a:t>difference between data and </a:t>
            </a:r>
            <a:r>
              <a:rPr lang="en-US" dirty="0" smtClean="0">
                <a:sym typeface="Wingdings"/>
              </a:rPr>
              <a:t/>
            </a:r>
            <a:br>
              <a:rPr lang="en-US" dirty="0" smtClean="0">
                <a:sym typeface="Wingdings"/>
              </a:rPr>
            </a:br>
            <a:r>
              <a:rPr lang="en-US" dirty="0" smtClean="0">
                <a:sym typeface="Wingdings"/>
              </a:rPr>
              <a:t>MC </a:t>
            </a:r>
            <a:r>
              <a:rPr lang="en-US">
                <a:sym typeface="Wingdings"/>
              </a:rPr>
              <a:t>in </a:t>
            </a:r>
            <a:r>
              <a:rPr lang="en-US" smtClean="0">
                <a:sym typeface="Wingdings"/>
              </a:rPr>
              <a:t>the </a:t>
            </a:r>
            <a:r>
              <a:rPr lang="en-US" dirty="0" smtClean="0">
                <a:sym typeface="Wingdings"/>
              </a:rPr>
              <a:t>LS </a:t>
            </a:r>
            <a:r>
              <a:rPr lang="en-US" dirty="0">
                <a:sym typeface="Wingdings"/>
              </a:rPr>
              <a:t>isolated region, and is scaled by </a:t>
            </a:r>
            <a:r>
              <a:rPr lang="en-US" dirty="0" smtClean="0">
                <a:sym typeface="Wingdings"/>
              </a:rPr>
              <a:t>an </a:t>
            </a:r>
            <a:br>
              <a:rPr lang="en-US" dirty="0" smtClean="0">
                <a:sym typeface="Wingdings"/>
              </a:rPr>
            </a:br>
            <a:r>
              <a:rPr lang="en-US" dirty="0" smtClean="0">
                <a:sym typeface="Wingdings"/>
              </a:rPr>
              <a:t>OS/LS </a:t>
            </a:r>
            <a:r>
              <a:rPr lang="en-US" dirty="0">
                <a:sym typeface="Wingdings"/>
              </a:rPr>
              <a:t>SF equal to </a:t>
            </a:r>
            <a:r>
              <a:rPr lang="en-US" dirty="0" smtClean="0">
                <a:sym typeface="Wingdings"/>
              </a:rPr>
              <a:t>2.30</a:t>
            </a:r>
          </a:p>
          <a:p>
            <a:pPr marL="285750" indent="-285750">
              <a:buFont typeface="Arial"/>
              <a:buChar char="•"/>
            </a:pPr>
            <a:endParaRPr lang="en-US" dirty="0" smtClean="0">
              <a:sym typeface="Wingdings"/>
            </a:endParaRPr>
          </a:p>
          <a:p>
            <a:pPr marL="285750" indent="-285750">
              <a:buFont typeface="Arial"/>
              <a:buChar char="•"/>
            </a:pPr>
            <a:r>
              <a:rPr lang="en-US" smtClean="0">
                <a:sym typeface="Wingdings"/>
              </a:rPr>
              <a:t>Similar method </a:t>
            </a:r>
            <a:r>
              <a:rPr lang="en-US" dirty="0" smtClean="0">
                <a:sym typeface="Wingdings"/>
              </a:rPr>
              <a:t>used by HTT group</a:t>
            </a:r>
          </a:p>
          <a:p>
            <a:pPr marL="285750" indent="-285750">
              <a:buFont typeface="Arial"/>
              <a:buChar char="•"/>
            </a:pPr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Estimation validated using control region </a:t>
            </a:r>
          </a:p>
          <a:p>
            <a:r>
              <a:rPr lang="en-US" dirty="0"/>
              <a:t> </a:t>
            </a:r>
            <a:r>
              <a:rPr lang="en-US" dirty="0" smtClean="0"/>
              <a:t>    </a:t>
            </a:r>
            <a:r>
              <a:rPr lang="en-US" smtClean="0"/>
              <a:t> with </a:t>
            </a:r>
            <a:r>
              <a:rPr lang="en-US" dirty="0" smtClean="0"/>
              <a:t>inverted muon isolation.(anti-isolated</a:t>
            </a:r>
          </a:p>
          <a:p>
            <a:r>
              <a:rPr lang="en-US" dirty="0" smtClean="0"/>
              <a:t>      LS and OS regions)</a:t>
            </a:r>
          </a:p>
          <a:p>
            <a:pPr marL="285750" indent="-285750">
              <a:buFont typeface="Arial"/>
              <a:buChar char="•"/>
            </a:pPr>
            <a:endParaRPr lang="en-US" dirty="0" smtClean="0"/>
          </a:p>
          <a:p>
            <a:r>
              <a:rPr lang="en-US" smtClean="0"/>
              <a:t>The </a:t>
            </a:r>
            <a:r>
              <a:rPr lang="en-US" dirty="0"/>
              <a:t>factor 2.30 is used in HTT</a:t>
            </a:r>
            <a:r>
              <a:rPr lang="en-US" dirty="0" smtClean="0"/>
              <a:t>(</a:t>
            </a:r>
            <a:r>
              <a:rPr lang="en-US" dirty="0" err="1" smtClean="0"/>
              <a:t>cf</a:t>
            </a:r>
            <a:r>
              <a:rPr lang="en-US" dirty="0" smtClean="0"/>
              <a:t> HIG</a:t>
            </a:r>
            <a:r>
              <a:rPr lang="en-US" dirty="0"/>
              <a:t>-16-037). </a:t>
            </a:r>
            <a:endParaRPr lang="en-US" dirty="0" smtClean="0"/>
          </a:p>
          <a:p>
            <a:r>
              <a:rPr lang="en-US" dirty="0" smtClean="0"/>
              <a:t>It </a:t>
            </a:r>
            <a:r>
              <a:rPr lang="en-US" dirty="0"/>
              <a:t>is measured in </a:t>
            </a:r>
            <a:r>
              <a:rPr lang="en-US"/>
              <a:t>events </a:t>
            </a:r>
            <a:r>
              <a:rPr lang="en-US" smtClean="0"/>
              <a:t>with </a:t>
            </a:r>
            <a:r>
              <a:rPr lang="en-US" dirty="0"/>
              <a:t>electrons and </a:t>
            </a:r>
            <a:endParaRPr lang="en-US" dirty="0" smtClean="0"/>
          </a:p>
          <a:p>
            <a:r>
              <a:rPr lang="en-US" dirty="0" smtClean="0"/>
              <a:t>muons </a:t>
            </a:r>
            <a:r>
              <a:rPr lang="en-US" dirty="0"/>
              <a:t>passing relaxed isolation </a:t>
            </a:r>
            <a:r>
              <a:rPr lang="en-US" smtClean="0"/>
              <a:t>cut with </a:t>
            </a:r>
            <a:r>
              <a:rPr lang="en-US" dirty="0" smtClean="0"/>
              <a:t>an </a:t>
            </a:r>
          </a:p>
          <a:p>
            <a:r>
              <a:rPr lang="en-US" dirty="0"/>
              <a:t>u</a:t>
            </a:r>
            <a:r>
              <a:rPr lang="en-US" dirty="0" smtClean="0"/>
              <a:t>ncertainty of </a:t>
            </a:r>
            <a:r>
              <a:rPr lang="en-US" dirty="0"/>
              <a:t>about 30%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HEXO Meeting, 11/21/16</a:t>
            </a:r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Nabarun Dev (University of Notre Dame)</a:t>
            </a:r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5D6C6F1-BE17-0D4A-9B0D-BD1CDA04D743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 rot="16200000">
            <a:off x="4004873" y="3274559"/>
            <a:ext cx="27371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0-jet </a:t>
            </a:r>
            <a:r>
              <a:rPr lang="en-US" b="1" dirty="0" err="1" smtClean="0"/>
              <a:t>preselection</a:t>
            </a:r>
            <a:r>
              <a:rPr lang="en-US" b="1" dirty="0" smtClean="0"/>
              <a:t> </a:t>
            </a:r>
            <a:br>
              <a:rPr lang="en-US" b="1" dirty="0" smtClean="0"/>
            </a:br>
            <a:r>
              <a:rPr lang="en-US" b="1" dirty="0" smtClean="0"/>
              <a:t>anti-isolated region</a:t>
            </a:r>
            <a:endParaRPr lang="en-US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214853" y="5319017"/>
            <a:ext cx="63383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Better Data/MC agreement is currently </a:t>
            </a:r>
            <a:r>
              <a:rPr lang="en-US" smtClean="0"/>
              <a:t>observed with this method over the </a:t>
            </a:r>
            <a:r>
              <a:rPr lang="en-US" dirty="0" smtClean="0"/>
              <a:t>fake </a:t>
            </a:r>
            <a:r>
              <a:rPr lang="en-US" smtClean="0"/>
              <a:t>rate method</a:t>
            </a:r>
            <a:r>
              <a:rPr lang="en-US" dirty="0" smtClean="0"/>
              <a:t>. 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309139" y="1005546"/>
            <a:ext cx="493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OS</a:t>
            </a:r>
            <a:endParaRPr lang="en-US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6315019" y="3892326"/>
            <a:ext cx="493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</a:t>
            </a:r>
            <a:r>
              <a:rPr lang="en-US" b="1" dirty="0" smtClean="0"/>
              <a:t>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7337533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2974078" y="3924504"/>
            <a:ext cx="16864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2</a:t>
            </a:r>
            <a:r>
              <a:rPr lang="en-US" sz="1050" b="1" dirty="0" smtClean="0"/>
              <a:t>-jet </a:t>
            </a:r>
            <a:r>
              <a:rPr lang="en-US" sz="1050" b="1" dirty="0" err="1" smtClean="0"/>
              <a:t>vbf</a:t>
            </a:r>
            <a:endParaRPr lang="en-US" sz="1050" b="1" dirty="0"/>
          </a:p>
        </p:txBody>
      </p:sp>
      <p:sp>
        <p:nvSpPr>
          <p:cNvPr id="2" name="TextBox 1"/>
          <p:cNvSpPr txBox="1"/>
          <p:nvPr/>
        </p:nvSpPr>
        <p:spPr>
          <a:xfrm>
            <a:off x="1356264" y="89916"/>
            <a:ext cx="74798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P</a:t>
            </a:r>
            <a:r>
              <a:rPr lang="en-US" sz="2800" b="1" dirty="0" smtClean="0"/>
              <a:t>re-selection results: semi data-</a:t>
            </a:r>
            <a:r>
              <a:rPr lang="en-US" sz="2800" b="1" smtClean="0"/>
              <a:t>driven method</a:t>
            </a:r>
            <a:endParaRPr lang="en-US" sz="2800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597764" y="1163898"/>
            <a:ext cx="16864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 smtClean="0"/>
              <a:t>0-jet</a:t>
            </a:r>
            <a:endParaRPr lang="en-US" sz="1050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2953920" y="1123586"/>
            <a:ext cx="16864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1</a:t>
            </a:r>
            <a:r>
              <a:rPr lang="en-US" sz="1050" b="1" dirty="0" smtClean="0"/>
              <a:t>-jet</a:t>
            </a:r>
            <a:endParaRPr lang="en-US" sz="1050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537290" y="3924504"/>
            <a:ext cx="16864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2</a:t>
            </a:r>
            <a:r>
              <a:rPr lang="en-US" sz="1050" b="1" dirty="0" smtClean="0"/>
              <a:t>-jet </a:t>
            </a:r>
            <a:r>
              <a:rPr lang="en-US" sz="1050" b="1" dirty="0" err="1" smtClean="0"/>
              <a:t>gg</a:t>
            </a:r>
            <a:endParaRPr lang="en-US" sz="1050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5367026" y="981772"/>
            <a:ext cx="3319774" cy="5632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Reducible background </a:t>
            </a:r>
            <a:br>
              <a:rPr lang="en-US" dirty="0" smtClean="0"/>
            </a:br>
            <a:r>
              <a:rPr lang="en-US" dirty="0" smtClean="0"/>
              <a:t>estimated using:</a:t>
            </a:r>
          </a:p>
          <a:p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dirty="0" err="1" smtClean="0"/>
              <a:t>W+jets</a:t>
            </a:r>
            <a:r>
              <a:rPr lang="en-US" dirty="0" smtClean="0"/>
              <a:t> </a:t>
            </a:r>
            <a:r>
              <a:rPr lang="en-US" dirty="0"/>
              <a:t>from MC</a:t>
            </a:r>
            <a:r>
              <a:rPr lang="en-US" dirty="0" smtClean="0"/>
              <a:t>,</a:t>
            </a:r>
          </a:p>
          <a:p>
            <a:r>
              <a:rPr lang="en-US" dirty="0"/>
              <a:t> </a:t>
            </a:r>
            <a:r>
              <a:rPr lang="en-US" dirty="0" smtClean="0"/>
              <a:t>     QCD </a:t>
            </a:r>
            <a:r>
              <a:rPr lang="en-US" dirty="0"/>
              <a:t>from </a:t>
            </a:r>
            <a:r>
              <a:rPr lang="en-US" dirty="0" smtClean="0"/>
              <a:t>LS </a:t>
            </a:r>
            <a:r>
              <a:rPr lang="en-US" dirty="0"/>
              <a:t>isolated </a:t>
            </a:r>
            <a:r>
              <a:rPr lang="en-US" dirty="0" smtClean="0"/>
              <a:t>Control       </a:t>
            </a:r>
          </a:p>
          <a:p>
            <a:r>
              <a:rPr lang="en-US" dirty="0"/>
              <a:t> </a:t>
            </a:r>
            <a:r>
              <a:rPr lang="en-US" dirty="0" smtClean="0"/>
              <a:t>     Region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LFV Branching ratio set to 50% for visibility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/>
              <a:t>Gray band : statistical uncertainties and systematic uncertainties added in </a:t>
            </a:r>
            <a:r>
              <a:rPr lang="en-US" dirty="0" smtClean="0"/>
              <a:t>quadrature</a:t>
            </a:r>
          </a:p>
          <a:p>
            <a:pPr marL="285750" indent="-285750">
              <a:buFont typeface="Arial"/>
              <a:buChar char="•"/>
            </a:pPr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dirty="0"/>
              <a:t>Good Data/MC agreement in all categories 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pPr marL="285750" indent="-285750">
              <a:buFont typeface="Arial"/>
              <a:buChar char="•"/>
            </a:pPr>
            <a:endParaRPr lang="en-US" dirty="0" smtClean="0"/>
          </a:p>
          <a:p>
            <a:pPr marL="285750" indent="-285750">
              <a:buFont typeface="Arial"/>
              <a:buChar char="•"/>
            </a:pPr>
            <a:endParaRPr lang="en-US" dirty="0"/>
          </a:p>
        </p:txBody>
      </p:sp>
      <p:sp>
        <p:nvSpPr>
          <p:cNvPr id="25" name="Date Placeholder 2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HEXO Meeting, 11/21/16</a:t>
            </a:r>
            <a:endParaRPr lang="en-US"/>
          </a:p>
        </p:txBody>
      </p:sp>
      <p:sp>
        <p:nvSpPr>
          <p:cNvPr id="26" name="Footer Placeholder 2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Nabarun Dev (University of Notre Dame)</a:t>
            </a:r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5D6C6F1-BE17-0D4A-9B0D-BD1CDA04D743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pic>
        <p:nvPicPr>
          <p:cNvPr id="4" name="Picture 3" descr="h_collmass_pfmet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92226" y="899121"/>
            <a:ext cx="2120698" cy="2286000"/>
          </a:xfrm>
          <a:prstGeom prst="rect">
            <a:avLst/>
          </a:prstGeom>
        </p:spPr>
      </p:pic>
      <p:pic>
        <p:nvPicPr>
          <p:cNvPr id="5" name="Picture 4" descr="h_collmass_pfmet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778226" y="899120"/>
            <a:ext cx="2120698" cy="2286000"/>
          </a:xfrm>
          <a:prstGeom prst="rect">
            <a:avLst/>
          </a:prstGeom>
        </p:spPr>
      </p:pic>
      <p:pic>
        <p:nvPicPr>
          <p:cNvPr id="6" name="Picture 5" descr="h_collmass_pfmet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92226" y="3646747"/>
            <a:ext cx="2120698" cy="2286000"/>
          </a:xfrm>
          <a:prstGeom prst="rect">
            <a:avLst/>
          </a:prstGeom>
        </p:spPr>
      </p:pic>
      <p:pic>
        <p:nvPicPr>
          <p:cNvPr id="11" name="Picture 10" descr="h_collmass_pfmet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825851" y="3606738"/>
            <a:ext cx="2120698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0307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83762567"/>
              </p:ext>
            </p:extLst>
          </p:nvPr>
        </p:nvGraphicFramePr>
        <p:xfrm>
          <a:off x="5397500" y="3162300"/>
          <a:ext cx="1270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454" name="Equation" r:id="rId3" imgW="127000" imgH="203200" progId="Equation.DSMT4">
                  <p:embed/>
                </p:oleObj>
              </mc:Choice>
              <mc:Fallback>
                <p:oleObj name="Equation" r:id="rId3" imgW="127000" imgH="203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397500" y="3162300"/>
                        <a:ext cx="127000" cy="203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51452999"/>
              </p:ext>
            </p:extLst>
          </p:nvPr>
        </p:nvGraphicFramePr>
        <p:xfrm>
          <a:off x="5397500" y="3162300"/>
          <a:ext cx="1270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455" name="Equation" r:id="rId5" imgW="127000" imgH="203200" progId="Equation.DSMT4">
                  <p:embed/>
                </p:oleObj>
              </mc:Choice>
              <mc:Fallback>
                <p:oleObj name="Equation" r:id="rId5" imgW="127000" imgH="203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397500" y="3162300"/>
                        <a:ext cx="127000" cy="203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28213772"/>
              </p:ext>
            </p:extLst>
          </p:nvPr>
        </p:nvGraphicFramePr>
        <p:xfrm>
          <a:off x="990600" y="1974850"/>
          <a:ext cx="3843338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456" name="Equation" r:id="rId6" imgW="2120900" imgH="546100" progId="Equation.DSMT4">
                  <p:embed/>
                </p:oleObj>
              </mc:Choice>
              <mc:Fallback>
                <p:oleObj name="Equation" r:id="rId6" imgW="2120900" imgH="5461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90600" y="1974850"/>
                        <a:ext cx="3843338" cy="990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486008" y="866854"/>
            <a:ext cx="491149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charset="2"/>
              <a:buChar char="Ø"/>
            </a:pPr>
            <a:r>
              <a:rPr lang="en-US" sz="2200" dirty="0" smtClean="0"/>
              <a:t>Using </a:t>
            </a:r>
            <a:r>
              <a:rPr lang="en-US" sz="2200" b="1" dirty="0" smtClean="0"/>
              <a:t>Z </a:t>
            </a:r>
            <a:r>
              <a:rPr lang="en-US" sz="2200" b="1" dirty="0" smtClean="0">
                <a:sym typeface="Wingdings"/>
              </a:rPr>
              <a:t></a:t>
            </a:r>
            <a:r>
              <a:rPr lang="en-US" sz="2200" b="1" dirty="0" err="1">
                <a:sym typeface="Wingdings"/>
              </a:rPr>
              <a:t>μμ</a:t>
            </a:r>
            <a:r>
              <a:rPr lang="en-US" sz="2200" b="1" dirty="0">
                <a:sym typeface="Wingdings"/>
              </a:rPr>
              <a:t> </a:t>
            </a:r>
            <a:r>
              <a:rPr lang="en-US" sz="2200" b="1" dirty="0" smtClean="0">
                <a:sym typeface="Wingdings"/>
              </a:rPr>
              <a:t>+ X </a:t>
            </a:r>
            <a:r>
              <a:rPr lang="en-US" sz="2200" dirty="0" smtClean="0">
                <a:sym typeface="Wingdings"/>
              </a:rPr>
              <a:t>sample, where </a:t>
            </a:r>
            <a:r>
              <a:rPr lang="en-US" sz="2200" b="1" dirty="0" smtClean="0">
                <a:sym typeface="Wingdings"/>
              </a:rPr>
              <a:t>X</a:t>
            </a:r>
            <a:r>
              <a:rPr lang="en-US" sz="2200" dirty="0" smtClean="0">
                <a:sym typeface="Wingdings"/>
              </a:rPr>
              <a:t> is identified as a </a:t>
            </a:r>
            <a:r>
              <a:rPr lang="en-US" sz="2200" b="1" dirty="0" smtClean="0">
                <a:sym typeface="Wingdings"/>
              </a:rPr>
              <a:t>e,</a:t>
            </a:r>
            <a:r>
              <a:rPr lang="en-US" sz="2200" dirty="0" smtClean="0">
                <a:sym typeface="Wingdings"/>
              </a:rPr>
              <a:t> fake-rate factor </a:t>
            </a:r>
            <a:r>
              <a:rPr lang="en-US" sz="2200" b="1" dirty="0" err="1" smtClean="0">
                <a:sym typeface="Wingdings"/>
              </a:rPr>
              <a:t>f</a:t>
            </a:r>
            <a:r>
              <a:rPr lang="en-US" sz="2200" b="1" baseline="-25000" dirty="0" err="1" smtClean="0">
                <a:sym typeface="Wingdings"/>
              </a:rPr>
              <a:t>e</a:t>
            </a:r>
            <a:r>
              <a:rPr lang="en-US" sz="2200" dirty="0" smtClean="0">
                <a:sym typeface="Wingdings"/>
              </a:rPr>
              <a:t> is estimated as  :</a:t>
            </a:r>
            <a:endParaRPr lang="en-US" sz="2200" dirty="0"/>
          </a:p>
        </p:txBody>
      </p:sp>
      <p:sp>
        <p:nvSpPr>
          <p:cNvPr id="16" name="Date Placeholder 1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HEXO Meeting, 11/21/16</a:t>
            </a:r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Nabarun Dev (University of Notre Dame)</a:t>
            </a:r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5D6C6F1-BE17-0D4A-9B0D-BD1CDA04D743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1430244" y="133804"/>
            <a:ext cx="72565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Reducible background : fake-</a:t>
            </a:r>
            <a:r>
              <a:rPr lang="en-US" sz="2800" b="1" smtClean="0"/>
              <a:t>rate method </a:t>
            </a:r>
            <a:r>
              <a:rPr lang="en-US" sz="2800" b="1" dirty="0" smtClean="0"/>
              <a:t>I</a:t>
            </a:r>
            <a:endParaRPr lang="en-US" sz="28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486008" y="3667133"/>
            <a:ext cx="4501142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charset="2"/>
              <a:buChar char="Ø"/>
            </a:pPr>
            <a:r>
              <a:rPr lang="en-US" sz="2200" dirty="0" smtClean="0"/>
              <a:t>Simulated </a:t>
            </a:r>
            <a:r>
              <a:rPr lang="en-US" sz="2200" dirty="0" err="1" smtClean="0"/>
              <a:t>Diboson</a:t>
            </a:r>
            <a:r>
              <a:rPr lang="en-US" sz="2200" dirty="0" smtClean="0"/>
              <a:t> background subtracted</a:t>
            </a:r>
          </a:p>
          <a:p>
            <a:pPr marL="342900" indent="-342900">
              <a:buFont typeface="Wingdings" charset="2"/>
              <a:buChar char="Ø"/>
            </a:pPr>
            <a:endParaRPr lang="en-US" sz="2200" dirty="0"/>
          </a:p>
          <a:p>
            <a:pPr marL="342900" indent="-342900">
              <a:buFont typeface="Wingdings" charset="2"/>
              <a:buChar char="Ø"/>
            </a:pPr>
            <a:r>
              <a:rPr lang="en-US" sz="2200" dirty="0" smtClean="0"/>
              <a:t>Electron </a:t>
            </a:r>
            <a:r>
              <a:rPr lang="en-US" sz="2200" dirty="0" err="1" smtClean="0"/>
              <a:t>fakerate</a:t>
            </a:r>
            <a:r>
              <a:rPr lang="en-US" sz="2200" dirty="0" smtClean="0"/>
              <a:t> applied as a function </a:t>
            </a:r>
            <a:r>
              <a:rPr lang="en-US" sz="2200" b="1" i="1" dirty="0" err="1" smtClean="0"/>
              <a:t>p</a:t>
            </a:r>
            <a:r>
              <a:rPr lang="en-US" sz="2200" b="1" i="1" baseline="-25000" dirty="0" err="1" smtClean="0"/>
              <a:t>T</a:t>
            </a:r>
            <a:r>
              <a:rPr lang="en-US" sz="2200" b="1" i="1" baseline="-25000" dirty="0"/>
              <a:t> </a:t>
            </a:r>
            <a:r>
              <a:rPr lang="en-US" sz="2200" dirty="0" smtClean="0"/>
              <a:t>and absolute </a:t>
            </a:r>
            <a:r>
              <a:rPr lang="en-US" sz="2200" b="1" i="1" dirty="0" smtClean="0"/>
              <a:t>η</a:t>
            </a:r>
            <a:r>
              <a:rPr lang="en-US" sz="2200" dirty="0" smtClean="0"/>
              <a:t> </a:t>
            </a:r>
            <a:endParaRPr lang="en-US" sz="220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87150" y="1865324"/>
            <a:ext cx="3819786" cy="2593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805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35426812"/>
              </p:ext>
            </p:extLst>
          </p:nvPr>
        </p:nvGraphicFramePr>
        <p:xfrm>
          <a:off x="5397500" y="3162300"/>
          <a:ext cx="1270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18" name="Equation" r:id="rId3" imgW="127000" imgH="203200" progId="Equation.DSMT4">
                  <p:embed/>
                </p:oleObj>
              </mc:Choice>
              <mc:Fallback>
                <p:oleObj name="Equation" r:id="rId3" imgW="127000" imgH="203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397500" y="3162300"/>
                        <a:ext cx="127000" cy="203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93840003"/>
              </p:ext>
            </p:extLst>
          </p:nvPr>
        </p:nvGraphicFramePr>
        <p:xfrm>
          <a:off x="5397500" y="3162300"/>
          <a:ext cx="1270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19" name="Equation" r:id="rId5" imgW="127000" imgH="203200" progId="Equation.DSMT4">
                  <p:embed/>
                </p:oleObj>
              </mc:Choice>
              <mc:Fallback>
                <p:oleObj name="Equation" r:id="rId5" imgW="127000" imgH="203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397500" y="3162300"/>
                        <a:ext cx="127000" cy="203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5999" y="3550166"/>
            <a:ext cx="3693969" cy="214785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35191" y="947625"/>
            <a:ext cx="506230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charset="2"/>
              <a:buChar char="Ø"/>
            </a:pPr>
            <a:r>
              <a:rPr lang="en-US" sz="2000" dirty="0" smtClean="0"/>
              <a:t>Fakes estimated by multiplying a scale factor               to region III to obtain fake e</a:t>
            </a:r>
            <a:r>
              <a:rPr lang="en-US" sz="2000" dirty="0" smtClean="0">
                <a:sym typeface="Wingdings"/>
              </a:rPr>
              <a:t> in region I</a:t>
            </a:r>
          </a:p>
          <a:p>
            <a:pPr marL="342900" indent="-342900">
              <a:buFont typeface="Wingdings" charset="2"/>
              <a:buChar char="Ø"/>
            </a:pPr>
            <a:endParaRPr lang="en-US" sz="2000" dirty="0" smtClean="0">
              <a:sym typeface="Wingdings"/>
            </a:endParaRPr>
          </a:p>
          <a:p>
            <a:pPr marL="342900" indent="-342900">
              <a:buFont typeface="Wingdings" charset="2"/>
              <a:buChar char="Ø"/>
            </a:pPr>
            <a:r>
              <a:rPr lang="en-US" sz="2000" dirty="0" smtClean="0">
                <a:sym typeface="Wingdings"/>
              </a:rPr>
              <a:t>Validated using same procedure in Like Sign regions III and IV</a:t>
            </a:r>
            <a:endParaRPr lang="en-US" sz="2000" dirty="0"/>
          </a:p>
        </p:txBody>
      </p:sp>
      <p:sp>
        <p:nvSpPr>
          <p:cNvPr id="13" name="TextBox 12"/>
          <p:cNvSpPr txBox="1"/>
          <p:nvPr/>
        </p:nvSpPr>
        <p:spPr>
          <a:xfrm>
            <a:off x="5847770" y="5043431"/>
            <a:ext cx="30507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Data/MC  </a:t>
            </a:r>
            <a:r>
              <a:rPr lang="en-US" smtClean="0"/>
              <a:t>agreement with </a:t>
            </a:r>
            <a:r>
              <a:rPr lang="en-US" dirty="0" smtClean="0"/>
              <a:t>40 % norm uncertainty on fakes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6239710" y="947625"/>
            <a:ext cx="222623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algn="ctr"/>
            <a:r>
              <a:rPr lang="en-US" sz="1600" b="1" dirty="0" smtClean="0"/>
              <a:t>Preselection 0-jet Region II</a:t>
            </a:r>
            <a:endParaRPr lang="en-US" b="1" baseline="-25000" dirty="0">
              <a:sym typeface="Wingdings"/>
            </a:endParaRPr>
          </a:p>
          <a:p>
            <a:endParaRPr lang="en-US" dirty="0"/>
          </a:p>
        </p:txBody>
      </p:sp>
      <p:sp>
        <p:nvSpPr>
          <p:cNvPr id="16" name="Date Placeholder 1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HEXO Meeting, 11/21/16</a:t>
            </a:r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Nabarun Dev (University of Notre Dame)</a:t>
            </a:r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5D6C6F1-BE17-0D4A-9B0D-BD1CDA04D743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1430244" y="133804"/>
            <a:ext cx="72565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Reducible background : fake-</a:t>
            </a:r>
            <a:r>
              <a:rPr lang="en-US" sz="2800" b="1" smtClean="0"/>
              <a:t>rate method </a:t>
            </a:r>
            <a:r>
              <a:rPr lang="en-US" sz="2800" b="1" dirty="0" smtClean="0"/>
              <a:t>II</a:t>
            </a:r>
            <a:endParaRPr lang="en-US" sz="2800" b="1" dirty="0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70397790"/>
              </p:ext>
            </p:extLst>
          </p:nvPr>
        </p:nvGraphicFramePr>
        <p:xfrm>
          <a:off x="1500188" y="1236663"/>
          <a:ext cx="393700" cy="49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20" name="Equation" r:id="rId7" imgW="393700" imgH="495300" progId="Equation.DSMT4">
                  <p:embed/>
                </p:oleObj>
              </mc:Choice>
              <mc:Fallback>
                <p:oleObj name="Equation" r:id="rId7" imgW="393700" imgH="4953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500188" y="1236663"/>
                        <a:ext cx="393700" cy="495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Picture 3" descr="h_collmass_pfmet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799116" y="1615702"/>
            <a:ext cx="2983096" cy="3215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3155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HEXO Meeting, 11/21/16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Nabarun Dev (University of Notre Dame)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5D6C6F1-BE17-0D4A-9B0D-BD1CDA04D743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409142" y="174299"/>
            <a:ext cx="44006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Outline of the Presentation</a:t>
            </a:r>
            <a:endParaRPr lang="en-US" sz="28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304800" y="697519"/>
            <a:ext cx="7631975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Ø"/>
            </a:pPr>
            <a:r>
              <a:rPr lang="en-US" sz="2000" b="1" i="1" dirty="0" smtClean="0"/>
              <a:t>Introduction</a:t>
            </a:r>
          </a:p>
          <a:p>
            <a:pPr marL="742950" lvl="1" indent="-285750">
              <a:buFont typeface="Wingdings" charset="2"/>
              <a:buChar char="Ø"/>
            </a:pPr>
            <a:r>
              <a:rPr lang="en-US" sz="2000" b="1" i="1" dirty="0" smtClean="0"/>
              <a:t>Standard Model Higgs and Lepton Flavor Violation (LFV)</a:t>
            </a:r>
          </a:p>
          <a:p>
            <a:pPr marL="742950" lvl="1" indent="-285750">
              <a:buFont typeface="Wingdings" charset="2"/>
              <a:buChar char="Ø"/>
            </a:pPr>
            <a:r>
              <a:rPr lang="en-US" sz="2000" b="1" i="1" dirty="0" smtClean="0"/>
              <a:t>LHC and the CMS </a:t>
            </a:r>
          </a:p>
          <a:p>
            <a:pPr marL="742950" lvl="1" indent="-285750">
              <a:buFont typeface="Wingdings" charset="2"/>
              <a:buChar char="Ø"/>
            </a:pPr>
            <a:endParaRPr lang="en-US" sz="2000" b="1" i="1" dirty="0" smtClean="0"/>
          </a:p>
          <a:p>
            <a:pPr marL="285750" indent="-285750">
              <a:buFont typeface="Wingdings" charset="2"/>
              <a:buChar char="Ø"/>
            </a:pPr>
            <a:r>
              <a:rPr lang="en-US" sz="2000" b="1" i="1" dirty="0" smtClean="0"/>
              <a:t>CMS ECAL and Trigger system</a:t>
            </a:r>
          </a:p>
          <a:p>
            <a:pPr marL="285750" indent="-285750">
              <a:buFont typeface="Wingdings" charset="2"/>
              <a:buChar char="Ø"/>
            </a:pPr>
            <a:endParaRPr lang="en-US" sz="2000" b="1" i="1" dirty="0" smtClean="0"/>
          </a:p>
          <a:p>
            <a:pPr marL="285750" indent="-285750">
              <a:buFont typeface="Wingdings" charset="2"/>
              <a:buChar char="Ø"/>
            </a:pPr>
            <a:r>
              <a:rPr lang="en-US" sz="2000" b="1" i="1" dirty="0" smtClean="0"/>
              <a:t>Brief review of technical Work </a:t>
            </a:r>
          </a:p>
          <a:p>
            <a:pPr marL="285750" indent="-285750">
              <a:buFont typeface="Wingdings" charset="2"/>
              <a:buChar char="Ø"/>
            </a:pPr>
            <a:endParaRPr lang="en-US" sz="2000" b="1" i="1" dirty="0" smtClean="0"/>
          </a:p>
          <a:p>
            <a:pPr marL="285750" indent="-285750">
              <a:buFont typeface="Wingdings" charset="2"/>
              <a:buChar char="Ø"/>
            </a:pPr>
            <a:r>
              <a:rPr lang="en-US" sz="2000" b="1" i="1" dirty="0" smtClean="0"/>
              <a:t>Analysis overview</a:t>
            </a:r>
          </a:p>
          <a:p>
            <a:pPr marL="742950" lvl="1" indent="-285750">
              <a:buFont typeface="Wingdings" charset="2"/>
              <a:buChar char="Ø"/>
            </a:pPr>
            <a:r>
              <a:rPr lang="en-US" sz="2000" b="1" i="1" dirty="0" smtClean="0"/>
              <a:t>Signal</a:t>
            </a:r>
          </a:p>
          <a:p>
            <a:pPr marL="742950" lvl="1" indent="-285750">
              <a:buFont typeface="Wingdings" charset="2"/>
              <a:buChar char="Ø"/>
            </a:pPr>
            <a:r>
              <a:rPr lang="en-US" sz="2000" b="1" i="1" dirty="0" smtClean="0"/>
              <a:t>Backgrounds</a:t>
            </a:r>
          </a:p>
          <a:p>
            <a:pPr marL="742950" lvl="1" indent="-285750">
              <a:buFont typeface="Wingdings" charset="2"/>
              <a:buChar char="Ø"/>
            </a:pPr>
            <a:endParaRPr lang="en-US" sz="2000" b="1" i="1" dirty="0" smtClean="0"/>
          </a:p>
          <a:p>
            <a:pPr marL="285750" indent="-285750">
              <a:buFont typeface="Wingdings" charset="2"/>
              <a:buChar char="Ø"/>
            </a:pPr>
            <a:endParaRPr lang="en-US" sz="2000" b="1" dirty="0" smtClean="0"/>
          </a:p>
          <a:p>
            <a:pPr marL="285750" indent="-285750">
              <a:buFont typeface="Wingdings" charset="2"/>
              <a:buChar char="Ø"/>
            </a:pPr>
            <a:endParaRPr lang="en-US" sz="2000" b="1" dirty="0"/>
          </a:p>
          <a:p>
            <a:pPr marL="285750" indent="-285750">
              <a:buFont typeface="Wingdings" charset="2"/>
              <a:buChar char="Ø"/>
            </a:pPr>
            <a:r>
              <a:rPr lang="en-US" sz="2000" b="1" i="1" dirty="0" smtClean="0">
                <a:sym typeface="Wingdings"/>
              </a:rPr>
              <a:t>H</a:t>
            </a:r>
            <a:r>
              <a:rPr lang="en-US" sz="2000" b="1" i="1" dirty="0">
                <a:sym typeface="Wingdings"/>
              </a:rPr>
              <a:t>-&gt;</a:t>
            </a:r>
            <a:r>
              <a:rPr lang="en-US" sz="2000" b="1" i="1" dirty="0"/>
              <a:t>μτ </a:t>
            </a:r>
            <a:endParaRPr lang="en-US" sz="2000" b="1" i="1" dirty="0" smtClean="0"/>
          </a:p>
          <a:p>
            <a:pPr marL="742950" lvl="1" indent="-285750">
              <a:buFont typeface="Wingdings" charset="2"/>
              <a:buChar char="Ø"/>
            </a:pPr>
            <a:r>
              <a:rPr lang="en-US" sz="2000" b="1" dirty="0" smtClean="0"/>
              <a:t>Analysis overview</a:t>
            </a:r>
          </a:p>
          <a:p>
            <a:pPr marL="742950" lvl="1" indent="-285750">
              <a:buFont typeface="Wingdings" charset="2"/>
              <a:buChar char="Ø"/>
            </a:pPr>
            <a:r>
              <a:rPr lang="en-US" sz="2000" b="1" i="1" dirty="0">
                <a:sym typeface="Wingdings"/>
              </a:rPr>
              <a:t>H-&gt;</a:t>
            </a:r>
            <a:r>
              <a:rPr lang="en-US" sz="2000" b="1" i="1" dirty="0" smtClean="0"/>
              <a:t>μτ</a:t>
            </a:r>
            <a:r>
              <a:rPr lang="en-US" sz="2000" b="1" i="1" baseline="-25000" dirty="0" smtClean="0"/>
              <a:t>e</a:t>
            </a:r>
          </a:p>
          <a:p>
            <a:pPr marL="742950" lvl="1" indent="-285750">
              <a:buFont typeface="Wingdings" charset="2"/>
              <a:buChar char="Ø"/>
            </a:pPr>
            <a:r>
              <a:rPr lang="en-US" sz="2000" b="1" i="1" dirty="0">
                <a:sym typeface="Wingdings"/>
              </a:rPr>
              <a:t>H-&gt;</a:t>
            </a:r>
            <a:r>
              <a:rPr lang="en-US" sz="2000" b="1" i="1" dirty="0"/>
              <a:t>μτ </a:t>
            </a:r>
            <a:r>
              <a:rPr lang="en-US" sz="2000" b="1" i="1" baseline="-25000" dirty="0" smtClean="0"/>
              <a:t>h</a:t>
            </a:r>
            <a:r>
              <a:rPr lang="en-US" sz="2000" b="1" i="1" dirty="0" smtClean="0"/>
              <a:t/>
            </a:r>
            <a:br>
              <a:rPr lang="en-US" sz="2000" b="1" i="1" dirty="0" smtClean="0"/>
            </a:br>
            <a:r>
              <a:rPr lang="en-US" sz="2000" b="1" i="1" dirty="0" smtClean="0"/>
              <a:t/>
            </a:r>
            <a:br>
              <a:rPr lang="en-US" sz="2000" b="1" i="1" dirty="0" smtClean="0"/>
            </a:br>
            <a:endParaRPr lang="en-US" sz="2000" b="1" i="1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319606" y="5955268"/>
            <a:ext cx="5046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*Details in in talk  </a:t>
            </a:r>
            <a:r>
              <a:rPr lang="en-US" dirty="0" smtClean="0">
                <a:hlinkClick r:id="rId2"/>
              </a:rPr>
              <a:t>here</a:t>
            </a:r>
            <a:r>
              <a:rPr lang="en-US" dirty="0"/>
              <a:t> </a:t>
            </a:r>
            <a:r>
              <a:rPr lang="en-US" dirty="0" smtClean="0"/>
              <a:t>and backup.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73210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2874070" y="3617486"/>
            <a:ext cx="16864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2</a:t>
            </a:r>
            <a:r>
              <a:rPr lang="en-US" sz="1050" b="1" dirty="0" smtClean="0"/>
              <a:t>-jet </a:t>
            </a:r>
            <a:r>
              <a:rPr lang="en-US" sz="1050" b="1" dirty="0" err="1" smtClean="0"/>
              <a:t>vbf</a:t>
            </a:r>
            <a:endParaRPr lang="en-US" sz="1050" b="1" dirty="0"/>
          </a:p>
        </p:txBody>
      </p:sp>
      <p:sp>
        <p:nvSpPr>
          <p:cNvPr id="2" name="TextBox 1"/>
          <p:cNvSpPr txBox="1"/>
          <p:nvPr/>
        </p:nvSpPr>
        <p:spPr>
          <a:xfrm>
            <a:off x="1356265" y="89916"/>
            <a:ext cx="67196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P</a:t>
            </a:r>
            <a:r>
              <a:rPr lang="en-US" sz="2800" b="1" dirty="0" smtClean="0"/>
              <a:t>re-selection results: fake </a:t>
            </a:r>
            <a:r>
              <a:rPr lang="en-US" sz="2800" b="1" smtClean="0"/>
              <a:t>rate method</a:t>
            </a:r>
            <a:endParaRPr lang="en-US" sz="2800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513064" y="1294813"/>
            <a:ext cx="16864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 smtClean="0"/>
              <a:t>0-jet</a:t>
            </a:r>
            <a:endParaRPr lang="en-US" sz="1050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2874070" y="1294813"/>
            <a:ext cx="16864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1</a:t>
            </a:r>
            <a:r>
              <a:rPr lang="en-US" sz="1050" b="1" dirty="0" smtClean="0"/>
              <a:t>-jet</a:t>
            </a:r>
            <a:endParaRPr lang="en-US" sz="1050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5367026" y="1076741"/>
            <a:ext cx="3319774" cy="4801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Reducible background </a:t>
            </a:r>
            <a:br>
              <a:rPr lang="en-US" dirty="0" smtClean="0"/>
            </a:br>
            <a:r>
              <a:rPr lang="en-US" dirty="0" smtClean="0"/>
              <a:t>estimated using</a:t>
            </a:r>
            <a:r>
              <a:rPr lang="en-US" dirty="0"/>
              <a:t> </a:t>
            </a:r>
            <a:r>
              <a:rPr lang="en-US" dirty="0" smtClean="0"/>
              <a:t>fake rate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LFV Branching ratio set to 50% for visibility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/>
              <a:t>Gray band : statistical uncertainties and systematic uncertainties added in </a:t>
            </a:r>
            <a:r>
              <a:rPr lang="en-US" dirty="0" smtClean="0"/>
              <a:t>quadrature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/>
              <a:t>Reasonable  Data/MC agreement in all categories 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pPr marL="285750" indent="-285750">
              <a:buFont typeface="Arial"/>
              <a:buChar char="•"/>
            </a:pPr>
            <a:endParaRPr lang="en-US" dirty="0" smtClean="0"/>
          </a:p>
          <a:p>
            <a:pPr marL="285750" indent="-285750">
              <a:buFont typeface="Arial"/>
              <a:buChar char="•"/>
            </a:pPr>
            <a:endParaRPr lang="en-US" dirty="0"/>
          </a:p>
        </p:txBody>
      </p:sp>
      <p:sp>
        <p:nvSpPr>
          <p:cNvPr id="25" name="Date Placeholder 2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HEXO Meeting, 11/21/16</a:t>
            </a:r>
            <a:endParaRPr lang="en-US"/>
          </a:p>
        </p:txBody>
      </p:sp>
      <p:sp>
        <p:nvSpPr>
          <p:cNvPr id="26" name="Footer Placeholder 2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Nabarun Dev (University of Notre Dame)</a:t>
            </a:r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5D6C6F1-BE17-0D4A-9B0D-BD1CDA04D743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513064" y="3639081"/>
            <a:ext cx="16864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2</a:t>
            </a:r>
            <a:r>
              <a:rPr lang="en-US" sz="1050" b="1" dirty="0" smtClean="0"/>
              <a:t>-jet </a:t>
            </a:r>
            <a:r>
              <a:rPr lang="en-US" sz="1050" b="1" dirty="0" err="1" smtClean="0"/>
              <a:t>gg</a:t>
            </a:r>
            <a:endParaRPr lang="en-US" sz="1050" b="1" dirty="0"/>
          </a:p>
        </p:txBody>
      </p:sp>
      <p:pic>
        <p:nvPicPr>
          <p:cNvPr id="3" name="Picture 2" descr="h_collmass_pfmet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87451" y="653310"/>
            <a:ext cx="2120698" cy="2286000"/>
          </a:xfrm>
          <a:prstGeom prst="rect">
            <a:avLst/>
          </a:prstGeom>
        </p:spPr>
      </p:pic>
      <p:pic>
        <p:nvPicPr>
          <p:cNvPr id="4" name="Picture 3" descr="h_collmass_pfmet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73451" y="653310"/>
            <a:ext cx="2120698" cy="2286000"/>
          </a:xfrm>
          <a:prstGeom prst="rect">
            <a:avLst/>
          </a:prstGeom>
        </p:spPr>
      </p:pic>
      <p:pic>
        <p:nvPicPr>
          <p:cNvPr id="5" name="Picture 4" descr="h_collmass_pfmet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27075" y="3324121"/>
            <a:ext cx="2120698" cy="2286000"/>
          </a:xfrm>
          <a:prstGeom prst="rect">
            <a:avLst/>
          </a:prstGeom>
        </p:spPr>
      </p:pic>
      <p:pic>
        <p:nvPicPr>
          <p:cNvPr id="6" name="Picture 5" descr="h_collmass_pfmet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73451" y="3324121"/>
            <a:ext cx="2120698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378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Date Placeholder 1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HEXO Meeting, 11/21/16</a:t>
            </a:r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Nabarun Dev (University of Notre Dame)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5D6C6F1-BE17-0D4A-9B0D-BD1CDA04D743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1860783"/>
              </p:ext>
            </p:extLst>
          </p:nvPr>
        </p:nvGraphicFramePr>
        <p:xfrm>
          <a:off x="523718" y="949678"/>
          <a:ext cx="8307040" cy="30632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26100"/>
                <a:gridCol w="1670357"/>
                <a:gridCol w="1003320"/>
                <a:gridCol w="1835018"/>
                <a:gridCol w="972245"/>
              </a:tblGrid>
              <a:tr h="403857">
                <a:tc rowSpan="2">
                  <a:txBody>
                    <a:bodyPr/>
                    <a:lstStyle/>
                    <a:p>
                      <a:pPr algn="ctr">
                        <a:lnSpc>
                          <a:spcPct val="140000"/>
                        </a:lnSpc>
                      </a:pPr>
                      <a:r>
                        <a:rPr lang="en-US" sz="2000" dirty="0" smtClean="0">
                          <a:solidFill>
                            <a:schemeClr val="tx1"/>
                          </a:solidFill>
                        </a:rPr>
                        <a:t>Variable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FINAL SELECTION CUTS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578616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2-jets GG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2-Jets</a:t>
                      </a:r>
                      <a:r>
                        <a:rPr lang="en-US" b="1" baseline="0" dirty="0" smtClean="0"/>
                        <a:t> VBF</a:t>
                      </a:r>
                      <a:endParaRPr lang="en-US" b="1" dirty="0"/>
                    </a:p>
                  </a:txBody>
                  <a:tcPr/>
                </a:tc>
              </a:tr>
              <a:tr h="403857">
                <a:tc>
                  <a:txBody>
                    <a:bodyPr/>
                    <a:lstStyle/>
                    <a:p>
                      <a:r>
                        <a:rPr lang="en-US" dirty="0" smtClean="0"/>
                        <a:t>      (GeV) &gt;</a:t>
                      </a:r>
                      <a:endParaRPr lang="en-US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25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25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25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403857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     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(GeV) &gt;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403857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      (GeV) &gt;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60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15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15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403857"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         &lt;</a:t>
                      </a:r>
                      <a:endParaRPr lang="en-US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0.7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0.7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0.5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0.3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403857"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       &gt;</a:t>
                      </a:r>
                      <a:endParaRPr lang="en-US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2.5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---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---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47923272"/>
              </p:ext>
            </p:extLst>
          </p:nvPr>
        </p:nvGraphicFramePr>
        <p:xfrm>
          <a:off x="562085" y="1919032"/>
          <a:ext cx="285750" cy="40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612" name="Equation" r:id="rId3" imgW="190500" imgH="266700" progId="Equation.DSMT4">
                  <p:embed/>
                </p:oleObj>
              </mc:Choice>
              <mc:Fallback>
                <p:oleObj name="Equation" r:id="rId3" imgW="190500" imgH="2667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62085" y="1919032"/>
                        <a:ext cx="285750" cy="400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15163185"/>
              </p:ext>
            </p:extLst>
          </p:nvPr>
        </p:nvGraphicFramePr>
        <p:xfrm>
          <a:off x="562085" y="2386394"/>
          <a:ext cx="268287" cy="401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613" name="Equation" r:id="rId5" imgW="177800" imgH="266700" progId="Equation.DSMT4">
                  <p:embed/>
                </p:oleObj>
              </mc:Choice>
              <mc:Fallback>
                <p:oleObj name="Equation" r:id="rId5" imgW="177800" imgH="2667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62085" y="2386394"/>
                        <a:ext cx="268287" cy="4016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63430992"/>
              </p:ext>
            </p:extLst>
          </p:nvPr>
        </p:nvGraphicFramePr>
        <p:xfrm>
          <a:off x="536479" y="3569164"/>
          <a:ext cx="720440" cy="4867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614" name="Equation" r:id="rId7" imgW="469900" imgH="317500" progId="Equation.DSMT4">
                  <p:embed/>
                </p:oleObj>
              </mc:Choice>
              <mc:Fallback>
                <p:oleObj name="Equation" r:id="rId7" imgW="469900" imgH="3175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36479" y="3569164"/>
                        <a:ext cx="720440" cy="48678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36199262"/>
              </p:ext>
            </p:extLst>
          </p:nvPr>
        </p:nvGraphicFramePr>
        <p:xfrm>
          <a:off x="518328" y="3172206"/>
          <a:ext cx="836613" cy="476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615" name="Equation" r:id="rId9" imgW="558800" imgH="317500" progId="Equation.DSMT4">
                  <p:embed/>
                </p:oleObj>
              </mc:Choice>
              <mc:Fallback>
                <p:oleObj name="Equation" r:id="rId9" imgW="558800" imgH="3175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18328" y="3172206"/>
                        <a:ext cx="836613" cy="476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15774449"/>
              </p:ext>
            </p:extLst>
          </p:nvPr>
        </p:nvGraphicFramePr>
        <p:xfrm>
          <a:off x="562085" y="2788031"/>
          <a:ext cx="347662" cy="384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616" name="Equation" r:id="rId11" imgW="241300" imgH="266700" progId="Equation.DSMT4">
                  <p:embed/>
                </p:oleObj>
              </mc:Choice>
              <mc:Fallback>
                <p:oleObj name="Equation" r:id="rId11" imgW="241300" imgH="2667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562085" y="2788031"/>
                        <a:ext cx="347662" cy="3841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3124200" y="116629"/>
            <a:ext cx="37946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sz="2400" b="1" dirty="0" smtClean="0"/>
              <a:t>Signal Selection   (</a:t>
            </a:r>
            <a:r>
              <a:rPr lang="en-US" sz="2000" b="1" dirty="0" smtClean="0"/>
              <a:t>H </a:t>
            </a:r>
            <a:r>
              <a:rPr lang="en-US" sz="2000" b="1" dirty="0"/>
              <a:t>----&gt;</a:t>
            </a:r>
            <a:r>
              <a:rPr lang="en-US" sz="2000" b="1" dirty="0">
                <a:sym typeface="Wingdings"/>
              </a:rPr>
              <a:t> </a:t>
            </a:r>
            <a:r>
              <a:rPr lang="en-US" sz="2400" b="1" dirty="0" smtClean="0">
                <a:sym typeface="Wingdings"/>
              </a:rPr>
              <a:t>μτ</a:t>
            </a:r>
            <a:r>
              <a:rPr lang="en-US" sz="2400" b="1" baseline="-25000" dirty="0" smtClean="0">
                <a:sym typeface="Wingdings"/>
              </a:rPr>
              <a:t>e</a:t>
            </a:r>
            <a:r>
              <a:rPr lang="en-US" sz="2400" b="1" dirty="0" smtClean="0">
                <a:sym typeface="Wingdings"/>
              </a:rPr>
              <a:t>)</a:t>
            </a:r>
            <a:endParaRPr lang="en-US" sz="2400" b="1" baseline="-25000" dirty="0">
              <a:sym typeface="Wingdings"/>
            </a:endParaRPr>
          </a:p>
          <a:p>
            <a:endParaRPr lang="en-US" sz="24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276335" y="4764011"/>
            <a:ext cx="86450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Cuts have been optimized by </a:t>
            </a:r>
            <a:r>
              <a:rPr lang="en-US" smtClean="0"/>
              <a:t>checking the </a:t>
            </a:r>
            <a:r>
              <a:rPr lang="en-US" dirty="0" smtClean="0"/>
              <a:t>limits. Procedure explained in previous talk  </a:t>
            </a:r>
            <a:r>
              <a:rPr lang="en-US" dirty="0" smtClean="0">
                <a:hlinkClick r:id="rId13"/>
              </a:rPr>
              <a:t>here</a:t>
            </a:r>
            <a:r>
              <a:rPr lang="en-US" dirty="0" smtClean="0"/>
              <a:t> 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937162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5932147"/>
              </p:ext>
            </p:extLst>
          </p:nvPr>
        </p:nvGraphicFramePr>
        <p:xfrm>
          <a:off x="4572000" y="659811"/>
          <a:ext cx="4430890" cy="5621959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2789060"/>
                <a:gridCol w="1641830"/>
              </a:tblGrid>
              <a:tr h="233816">
                <a:tc>
                  <a:txBody>
                    <a:bodyPr/>
                    <a:lstStyle/>
                    <a:p>
                      <a:r>
                        <a:rPr lang="en-US" sz="1200" b="1" dirty="0" smtClean="0"/>
                        <a:t>Systematic Uncertainty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b="1" dirty="0"/>
                    </a:p>
                  </a:txBody>
                  <a:tcPr/>
                </a:tc>
              </a:tr>
              <a:tr h="312244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Muon Trigger/Id/Isolation</a:t>
                      </a:r>
                      <a:endParaRPr lang="en-US" sz="1200" b="1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2%</a:t>
                      </a:r>
                      <a:endParaRPr lang="en-US" sz="1200" b="1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303609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Electron Id/Isolation</a:t>
                      </a:r>
                      <a:endParaRPr lang="en-US" sz="1200" b="1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2%</a:t>
                      </a:r>
                      <a:endParaRPr lang="en-US" sz="1200" b="1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29606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b-tagging veto</a:t>
                      </a:r>
                      <a:endParaRPr lang="en-US" sz="1200" b="1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3%</a:t>
                      </a:r>
                      <a:endParaRPr lang="en-US" sz="1200" b="1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293957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Luminosity  </a:t>
                      </a:r>
                      <a:endParaRPr lang="en-US" sz="1200" b="1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6.2%</a:t>
                      </a:r>
                      <a:endParaRPr lang="en-US" sz="1200" b="1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342136">
                <a:tc>
                  <a:txBody>
                    <a:bodyPr/>
                    <a:lstStyle/>
                    <a:p>
                      <a:r>
                        <a:rPr lang="en-US" sz="1200" smtClean="0"/>
                        <a:t>Theory</a:t>
                      </a:r>
                      <a:r>
                        <a:rPr lang="en-US" sz="1200" baseline="0" smtClean="0"/>
                        <a:t> </a:t>
                      </a:r>
                      <a:r>
                        <a:rPr lang="en-US" sz="1200" baseline="0" dirty="0" smtClean="0"/>
                        <a:t>Uncertainty</a:t>
                      </a:r>
                      <a:endParaRPr lang="en-US" sz="1200" b="1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10%</a:t>
                      </a:r>
                      <a:endParaRPr lang="en-US" sz="1200" b="1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269293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Z</a:t>
                      </a:r>
                      <a:r>
                        <a:rPr lang="en-US" sz="1200" baseline="0" dirty="0" smtClean="0"/>
                        <a:t> </a:t>
                      </a:r>
                      <a:r>
                        <a:rPr lang="en-US" sz="1200" baseline="0" dirty="0" smtClean="0">
                          <a:sym typeface="Wingdings"/>
                        </a:rPr>
                        <a:t></a:t>
                      </a:r>
                      <a:endParaRPr lang="en-US" sz="1200" b="1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10% </a:t>
                      </a:r>
                      <a:endParaRPr lang="en-US" sz="1200" b="1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257268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WW,ZZ ,WZ background</a:t>
                      </a:r>
                      <a:endParaRPr lang="en-US" sz="1200" b="1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5% </a:t>
                      </a:r>
                      <a:endParaRPr lang="en-US" sz="1200" b="1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303684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W + Jets   background</a:t>
                      </a:r>
                      <a:endParaRPr lang="en-US" sz="1200" b="1" dirty="0" smtClean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10%</a:t>
                      </a:r>
                      <a:endParaRPr lang="en-US" sz="1200" b="1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257268">
                <a:tc>
                  <a:txBody>
                    <a:bodyPr/>
                    <a:lstStyle/>
                    <a:p>
                      <a:r>
                        <a:rPr lang="en-US" sz="1200" b="0" i="1" dirty="0" smtClean="0"/>
                        <a:t>        </a:t>
                      </a:r>
                      <a:r>
                        <a:rPr lang="en-US" sz="1200" b="0" i="0" dirty="0" smtClean="0"/>
                        <a:t>background</a:t>
                      </a:r>
                      <a:endParaRPr lang="en-US" sz="1200" b="0" i="1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dirty="0" smtClean="0"/>
                        <a:t>6%</a:t>
                      </a:r>
                      <a:endParaRPr lang="en-US" sz="1200" b="1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257268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W +</a:t>
                      </a:r>
                      <a:r>
                        <a:rPr lang="en-US" sz="1200" b="1" dirty="0" smtClean="0"/>
                        <a:t> </a:t>
                      </a:r>
                      <a:r>
                        <a:rPr lang="en-US" sz="1200" b="1" dirty="0" err="1" smtClean="0"/>
                        <a:t>γ</a:t>
                      </a:r>
                      <a:endParaRPr lang="en-US" sz="1200" b="1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10% ⊕ 5%</a:t>
                      </a:r>
                      <a:endParaRPr lang="en-US" sz="1200" b="1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302835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Single top production</a:t>
                      </a:r>
                      <a:r>
                        <a:rPr lang="en-US" sz="1200" baseline="0" dirty="0" smtClean="0"/>
                        <a:t> </a:t>
                      </a:r>
                      <a:r>
                        <a:rPr lang="en-US" sz="1200" b="0" dirty="0" smtClean="0"/>
                        <a:t>background</a:t>
                      </a:r>
                      <a:endParaRPr lang="en-US" sz="1200" b="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5%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285917">
                <a:tc>
                  <a:txBody>
                    <a:bodyPr/>
                    <a:lstStyle/>
                    <a:p>
                      <a:r>
                        <a:rPr lang="en-US" sz="1200" b="0" dirty="0" smtClean="0"/>
                        <a:t>QCD</a:t>
                      </a:r>
                      <a:endParaRPr lang="en-US" sz="1200" b="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dirty="0" smtClean="0"/>
                        <a:t>30%</a:t>
                      </a:r>
                      <a:endParaRPr lang="en-US" sz="1200" b="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285917">
                <a:tc>
                  <a:txBody>
                    <a:bodyPr/>
                    <a:lstStyle/>
                    <a:p>
                      <a:r>
                        <a:rPr lang="en-US" sz="1200" b="0" dirty="0" smtClean="0"/>
                        <a:t>Reducible BG (</a:t>
                      </a:r>
                      <a:r>
                        <a:rPr lang="en-US" sz="1200" b="0" err="1" smtClean="0"/>
                        <a:t>fakerate</a:t>
                      </a:r>
                      <a:r>
                        <a:rPr lang="en-US" sz="1200" b="0" baseline="0" smtClean="0"/>
                        <a:t> </a:t>
                      </a:r>
                      <a:r>
                        <a:rPr lang="en-US" sz="1200" b="0" smtClean="0"/>
                        <a:t>method</a:t>
                      </a:r>
                      <a:r>
                        <a:rPr lang="en-US" sz="1200" b="0" dirty="0" smtClean="0"/>
                        <a:t>)</a:t>
                      </a:r>
                      <a:endParaRPr lang="en-US" sz="1200" b="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dirty="0" smtClean="0"/>
                        <a:t>40%</a:t>
                      </a:r>
                      <a:endParaRPr lang="en-US" sz="1200" b="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257268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Jet</a:t>
                      </a:r>
                      <a:r>
                        <a:rPr lang="en-US" sz="1200" baseline="0" dirty="0" smtClean="0"/>
                        <a:t> Energy Scale</a:t>
                      </a:r>
                      <a:endParaRPr lang="en-US" sz="1200" b="1" dirty="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 smtClean="0"/>
                        <a:t>± </a:t>
                      </a:r>
                      <a:r>
                        <a:rPr lang="en-US" sz="1400" b="0" dirty="0" err="1" smtClean="0"/>
                        <a:t>σ</a:t>
                      </a:r>
                      <a:endParaRPr lang="en-US" sz="1400" b="0" dirty="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  <a:tr h="257268">
                <a:tc>
                  <a:txBody>
                    <a:bodyPr/>
                    <a:lstStyle/>
                    <a:p>
                      <a:r>
                        <a:rPr lang="en-US" sz="1200" b="0" dirty="0" smtClean="0"/>
                        <a:t>Unclustered</a:t>
                      </a:r>
                      <a:r>
                        <a:rPr lang="en-US" sz="1200" b="0" baseline="0" dirty="0" smtClean="0"/>
                        <a:t> Energy Scale</a:t>
                      </a:r>
                      <a:endParaRPr lang="en-US" sz="1200" b="0" dirty="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 smtClean="0"/>
                        <a:t>± </a:t>
                      </a:r>
                      <a:r>
                        <a:rPr lang="en-US" sz="1400" b="0" dirty="0" err="1" smtClean="0"/>
                        <a:t>σ</a:t>
                      </a:r>
                      <a:endParaRPr lang="en-US" sz="1400" b="0" dirty="0" smtClean="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  <a:tr h="257268">
                <a:tc>
                  <a:txBody>
                    <a:bodyPr/>
                    <a:lstStyle/>
                    <a:p>
                      <a:r>
                        <a:rPr lang="en-US" sz="1200" b="0" dirty="0" smtClean="0"/>
                        <a:t>Electron Energy</a:t>
                      </a:r>
                      <a:r>
                        <a:rPr lang="en-US" sz="1200" b="0" baseline="0" dirty="0" smtClean="0"/>
                        <a:t> Scale</a:t>
                      </a:r>
                      <a:endParaRPr lang="en-US" sz="1200" b="0" dirty="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 smtClean="0"/>
                        <a:t>To be added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  <a:tr h="25726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/>
                        <a:t>Muon Energy</a:t>
                      </a:r>
                      <a:r>
                        <a:rPr lang="en-US" sz="1200" b="0" baseline="0" dirty="0" smtClean="0"/>
                        <a:t> Scale</a:t>
                      </a:r>
                      <a:endParaRPr lang="en-US" sz="1200" b="0" dirty="0" smtClean="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 smtClean="0"/>
                        <a:t>To be added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  <a:tr h="25726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err="1" smtClean="0"/>
                        <a:t>btag</a:t>
                      </a:r>
                      <a:r>
                        <a:rPr lang="en-US" sz="1200" b="0" dirty="0" smtClean="0"/>
                        <a:t> shape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 smtClean="0"/>
                        <a:t>To be added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549195" y="104588"/>
            <a:ext cx="51058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sz="2800" b="1" dirty="0" smtClean="0"/>
              <a:t>Systematics</a:t>
            </a:r>
            <a:r>
              <a:rPr lang="en-US" sz="2800" dirty="0" smtClean="0"/>
              <a:t>:</a:t>
            </a:r>
            <a:r>
              <a:rPr lang="en-US" sz="2800" b="1" dirty="0"/>
              <a:t>(H ----&gt;</a:t>
            </a:r>
            <a:r>
              <a:rPr lang="en-US" sz="2800" b="1" dirty="0">
                <a:sym typeface="Wingdings"/>
              </a:rPr>
              <a:t> μτ</a:t>
            </a:r>
            <a:r>
              <a:rPr lang="en-US" sz="2800" b="1" baseline="-25000" dirty="0">
                <a:sym typeface="Wingdings"/>
              </a:rPr>
              <a:t>e</a:t>
            </a:r>
            <a:r>
              <a:rPr lang="en-US" sz="2800" b="1" dirty="0" smtClean="0">
                <a:sym typeface="Wingdings"/>
              </a:rPr>
              <a:t>)</a:t>
            </a:r>
            <a:endParaRPr lang="en-US" sz="2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HEXO Meeting, 11/21/16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Nabarun Dev (University of Notre Dame)</a:t>
            </a:r>
            <a:endParaRPr lang="en-US"/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89695844"/>
              </p:ext>
            </p:extLst>
          </p:nvPr>
        </p:nvGraphicFramePr>
        <p:xfrm>
          <a:off x="4975786" y="2515842"/>
          <a:ext cx="907477" cy="2457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857" name="Equation" r:id="rId4" imgW="609600" imgH="165100" progId="Equation.DSMT4">
                  <p:embed/>
                </p:oleObj>
              </mc:Choice>
              <mc:Fallback>
                <p:oleObj name="Equation" r:id="rId4" imgW="609600" imgH="1651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975786" y="2515842"/>
                        <a:ext cx="907477" cy="2457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62812525"/>
              </p:ext>
            </p:extLst>
          </p:nvPr>
        </p:nvGraphicFramePr>
        <p:xfrm>
          <a:off x="4637649" y="3322355"/>
          <a:ext cx="338137" cy="261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858" name="Equation" r:id="rId6" imgW="177800" imgH="177800" progId="Equation.DSMT4">
                  <p:embed/>
                </p:oleObj>
              </mc:Choice>
              <mc:Fallback>
                <p:oleObj name="Equation" r:id="rId6" imgW="177800" imgH="177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637649" y="3322355"/>
                        <a:ext cx="338137" cy="261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457200" y="925599"/>
            <a:ext cx="3365896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Shape Uncertainties applied for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Jet Energy Scale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Unclustered Energy Scale</a:t>
            </a:r>
          </a:p>
          <a:p>
            <a:pPr marL="1200150" lvl="2" indent="-285750">
              <a:buFont typeface="Wingdings" charset="2"/>
              <a:buChar char="Ø"/>
            </a:pPr>
            <a:r>
              <a:rPr lang="en-US" dirty="0" smtClean="0"/>
              <a:t>Vary by</a:t>
            </a:r>
          </a:p>
          <a:p>
            <a:pPr lvl="2"/>
            <a:endParaRPr lang="en-US" dirty="0"/>
          </a:p>
        </p:txBody>
      </p:sp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11620193"/>
              </p:ext>
            </p:extLst>
          </p:nvPr>
        </p:nvGraphicFramePr>
        <p:xfrm>
          <a:off x="2549195" y="2111301"/>
          <a:ext cx="366888" cy="2531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859" name="Equation" r:id="rId8" imgW="241300" imgH="165100" progId="Equation.DSMT4">
                  <p:embed/>
                </p:oleObj>
              </mc:Choice>
              <mc:Fallback>
                <p:oleObj name="Equation" r:id="rId8" imgW="241300" imgH="1651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549195" y="2111301"/>
                        <a:ext cx="366888" cy="25314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457200" y="3232524"/>
            <a:ext cx="33658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Bin-by-Bin Uncertainty applied</a:t>
            </a:r>
          </a:p>
          <a:p>
            <a:pPr marL="285750" indent="-285750">
              <a:buFont typeface="Arial"/>
              <a:buChar char="•"/>
            </a:pPr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Overall uncertainty of 3% applied on b-tagging veto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57200" y="5229412"/>
            <a:ext cx="336589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Number following  </a:t>
            </a:r>
            <a:r>
              <a:rPr lang="en-US" sz="2000" dirty="0" smtClean="0"/>
              <a:t>⊕</a:t>
            </a:r>
            <a:r>
              <a:rPr lang="en-US" dirty="0" smtClean="0"/>
              <a:t> is uncorrelated between categories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5D6C6F1-BE17-0D4A-9B0D-BD1CDA04D743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6894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67464" y="93237"/>
            <a:ext cx="8547956" cy="12413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algn="ctr"/>
            <a:r>
              <a:rPr lang="en-US" sz="2800" b="1" dirty="0" smtClean="0"/>
              <a:t>Final Selection Plots: semi data-</a:t>
            </a:r>
            <a:r>
              <a:rPr lang="en-US" sz="2800" b="1" smtClean="0"/>
              <a:t>driven method  </a:t>
            </a:r>
            <a:endParaRPr lang="en-US" sz="2800" b="1" baseline="-25000" dirty="0">
              <a:sym typeface="Wingdings"/>
            </a:endParaRPr>
          </a:p>
          <a:p>
            <a:pPr marL="0" lvl="1" algn="ctr"/>
            <a:endParaRPr lang="en-US" sz="2800" b="1" baseline="-25000" dirty="0">
              <a:sym typeface="Wingdings"/>
            </a:endParaRPr>
          </a:p>
          <a:p>
            <a:endParaRPr lang="en-US" sz="2800" dirty="0"/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4391751"/>
              </p:ext>
            </p:extLst>
          </p:nvPr>
        </p:nvGraphicFramePr>
        <p:xfrm>
          <a:off x="670392" y="4040008"/>
          <a:ext cx="7731480" cy="1783759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288580"/>
                <a:gridCol w="1288580"/>
                <a:gridCol w="1288580"/>
                <a:gridCol w="1288580"/>
                <a:gridCol w="1288580"/>
                <a:gridCol w="1288580"/>
              </a:tblGrid>
              <a:tr h="56569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2-gg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2-vbf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Combined</a:t>
                      </a:r>
                      <a:endParaRPr lang="en-US" sz="1400" dirty="0"/>
                    </a:p>
                  </a:txBody>
                  <a:tcPr/>
                </a:tc>
              </a:tr>
              <a:tr h="47901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Limits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 smtClean="0"/>
                        <a:t>1.410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 smtClean="0"/>
                        <a:t>1.711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 smtClean="0"/>
                        <a:t>3.766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1.930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0.887</a:t>
                      </a:r>
                      <a:endParaRPr lang="en-US" sz="1400" dirty="0"/>
                    </a:p>
                  </a:txBody>
                  <a:tcPr/>
                </a:tc>
              </a:tr>
              <a:tr h="73904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Significance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 smtClean="0"/>
                        <a:t>1.335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 smtClean="0"/>
                        <a:t>1.054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 smtClean="0"/>
                        <a:t>0.538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/>
                        <a:t>0.588</a:t>
                      </a:r>
                      <a:endParaRPr lang="en-US" sz="1400" dirty="0" smtClean="0"/>
                    </a:p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 smtClean="0"/>
                        <a:t>1.899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2849723" y="3409299"/>
            <a:ext cx="43104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Limits and significance at 20.1/fb</a:t>
            </a:r>
            <a:endParaRPr lang="en-US" sz="1600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HEXO Meeting, 11/21/16</a:t>
            </a:r>
            <a:endParaRPr lang="en-US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Nabarun Dev (University of Notre Dame)</a:t>
            </a:r>
            <a:endParaRPr 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5D6C6F1-BE17-0D4A-9B0D-BD1CDA04D743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2849723" y="2681854"/>
            <a:ext cx="6575366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LFV Branching ratio set to </a:t>
            </a:r>
            <a:r>
              <a:rPr lang="en-US" sz="1600" dirty="0" smtClean="0"/>
              <a:t>10% </a:t>
            </a:r>
            <a:r>
              <a:rPr lang="en-US" sz="1600" dirty="0"/>
              <a:t>for visibility</a:t>
            </a:r>
          </a:p>
          <a:p>
            <a:endParaRPr lang="en-US" sz="1600" dirty="0"/>
          </a:p>
        </p:txBody>
      </p:sp>
      <p:pic>
        <p:nvPicPr>
          <p:cNvPr id="2" name="Picture 1" descr="h_collmass_pfmet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85152" y="549612"/>
            <a:ext cx="2035870" cy="2194560"/>
          </a:xfrm>
          <a:prstGeom prst="rect">
            <a:avLst/>
          </a:prstGeom>
        </p:spPr>
      </p:pic>
      <p:pic>
        <p:nvPicPr>
          <p:cNvPr id="4" name="Picture 3" descr="h_collmass_pfmet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420917" y="549612"/>
            <a:ext cx="2035870" cy="2194560"/>
          </a:xfrm>
          <a:prstGeom prst="rect">
            <a:avLst/>
          </a:prstGeom>
        </p:spPr>
      </p:pic>
      <p:pic>
        <p:nvPicPr>
          <p:cNvPr id="12" name="Picture 11" descr="h_collmass_pfmet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715965" y="549612"/>
            <a:ext cx="2035870" cy="2194560"/>
          </a:xfrm>
          <a:prstGeom prst="rect">
            <a:avLst/>
          </a:prstGeom>
        </p:spPr>
      </p:pic>
      <p:pic>
        <p:nvPicPr>
          <p:cNvPr id="6" name="Picture 5" descr="h_collmass_pfmet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521405" y="549612"/>
            <a:ext cx="2035870" cy="219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9564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67464" y="110878"/>
            <a:ext cx="8547956" cy="12413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algn="ctr"/>
            <a:r>
              <a:rPr lang="en-US" sz="2800" b="1" dirty="0" smtClean="0"/>
              <a:t>Final Selection Plots: fake </a:t>
            </a:r>
            <a:r>
              <a:rPr lang="en-US" sz="2800" b="1" smtClean="0"/>
              <a:t>rate method  </a:t>
            </a:r>
            <a:endParaRPr lang="en-US" sz="2800" b="1" baseline="-25000" dirty="0">
              <a:sym typeface="Wingdings"/>
            </a:endParaRPr>
          </a:p>
          <a:p>
            <a:pPr marL="0" lvl="1" algn="ctr"/>
            <a:endParaRPr lang="en-US" sz="2800" b="1" baseline="-25000" dirty="0">
              <a:sym typeface="Wingdings"/>
            </a:endParaRPr>
          </a:p>
          <a:p>
            <a:endParaRPr lang="en-US" sz="2800" dirty="0"/>
          </a:p>
        </p:txBody>
      </p:sp>
      <p:sp>
        <p:nvSpPr>
          <p:cNvPr id="8" name="TextBox 7"/>
          <p:cNvSpPr txBox="1"/>
          <p:nvPr/>
        </p:nvSpPr>
        <p:spPr>
          <a:xfrm>
            <a:off x="370997" y="877155"/>
            <a:ext cx="16864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/>
              <a:t>0-jet</a:t>
            </a:r>
            <a:endParaRPr lang="en-US" sz="1050" dirty="0"/>
          </a:p>
        </p:txBody>
      </p:sp>
      <p:sp>
        <p:nvSpPr>
          <p:cNvPr id="9" name="TextBox 8"/>
          <p:cNvSpPr txBox="1"/>
          <p:nvPr/>
        </p:nvSpPr>
        <p:spPr>
          <a:xfrm>
            <a:off x="2590800" y="877155"/>
            <a:ext cx="16864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1</a:t>
            </a:r>
            <a:r>
              <a:rPr lang="en-US" sz="1050" dirty="0" smtClean="0"/>
              <a:t>-jet</a:t>
            </a:r>
            <a:endParaRPr lang="en-US" sz="1050" dirty="0"/>
          </a:p>
        </p:txBody>
      </p:sp>
      <p:sp>
        <p:nvSpPr>
          <p:cNvPr id="10" name="TextBox 9"/>
          <p:cNvSpPr txBox="1"/>
          <p:nvPr/>
        </p:nvSpPr>
        <p:spPr>
          <a:xfrm>
            <a:off x="4639463" y="941415"/>
            <a:ext cx="168640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2</a:t>
            </a:r>
            <a:r>
              <a:rPr lang="en-US" sz="900" dirty="0" smtClean="0"/>
              <a:t>-jet </a:t>
            </a:r>
            <a:r>
              <a:rPr lang="en-US" sz="900" dirty="0" err="1" smtClean="0"/>
              <a:t>gg</a:t>
            </a:r>
            <a:endParaRPr lang="en-US" sz="900" dirty="0"/>
          </a:p>
        </p:txBody>
      </p:sp>
      <p:sp>
        <p:nvSpPr>
          <p:cNvPr id="11" name="TextBox 10"/>
          <p:cNvSpPr txBox="1"/>
          <p:nvPr/>
        </p:nvSpPr>
        <p:spPr>
          <a:xfrm>
            <a:off x="6803561" y="923750"/>
            <a:ext cx="168640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2-jet </a:t>
            </a:r>
            <a:r>
              <a:rPr lang="en-US" sz="900" dirty="0" err="1" smtClean="0"/>
              <a:t>vbf</a:t>
            </a:r>
            <a:endParaRPr lang="en-US" sz="900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HEXO Meeting, 11/21/16</a:t>
            </a:r>
            <a:endParaRPr lang="en-US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 smtClean="0"/>
              <a:t>Nabarun Dev (University of Notre Dame)</a:t>
            </a:r>
            <a:endParaRPr lang="en-US" b="1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5D6C6F1-BE17-0D4A-9B0D-BD1CDA04D743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2867791" y="2775207"/>
            <a:ext cx="657536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LFV Branching ratio set to </a:t>
            </a:r>
            <a:r>
              <a:rPr lang="en-US" sz="1600" dirty="0" smtClean="0"/>
              <a:t>10% </a:t>
            </a:r>
            <a:r>
              <a:rPr lang="en-US" sz="1600" dirty="0"/>
              <a:t>for visibility</a:t>
            </a:r>
          </a:p>
          <a:p>
            <a:endParaRPr lang="en-US" dirty="0"/>
          </a:p>
        </p:txBody>
      </p:sp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0804653"/>
              </p:ext>
            </p:extLst>
          </p:nvPr>
        </p:nvGraphicFramePr>
        <p:xfrm>
          <a:off x="729956" y="4107554"/>
          <a:ext cx="7471248" cy="151097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245208"/>
                <a:gridCol w="1245208"/>
                <a:gridCol w="1245208"/>
                <a:gridCol w="1245208"/>
                <a:gridCol w="1245208"/>
                <a:gridCol w="1245208"/>
              </a:tblGrid>
              <a:tr h="479187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2-gg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2-vbf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Combined</a:t>
                      </a:r>
                      <a:endParaRPr lang="en-US" sz="1400" dirty="0"/>
                    </a:p>
                  </a:txBody>
                  <a:tcPr/>
                </a:tc>
              </a:tr>
              <a:tr h="40575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Limits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 smtClean="0"/>
                        <a:t>1.285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 smtClean="0"/>
                        <a:t>1.961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 smtClean="0"/>
                        <a:t>4.047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2.117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0.910</a:t>
                      </a:r>
                      <a:endParaRPr lang="en-US" sz="1400" dirty="0"/>
                    </a:p>
                  </a:txBody>
                  <a:tcPr/>
                </a:tc>
              </a:tr>
              <a:tr h="62602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Significance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 smtClean="0"/>
                        <a:t>1.481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 smtClean="0"/>
                        <a:t>0.995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 smtClean="0"/>
                        <a:t>0.482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/>
                        <a:t>1.014</a:t>
                      </a:r>
                      <a:endParaRPr lang="en-US" sz="1400" dirty="0" smtClean="0"/>
                    </a:p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 smtClean="0"/>
                        <a:t>2.14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3" name="TextBox 22"/>
          <p:cNvSpPr txBox="1"/>
          <p:nvPr/>
        </p:nvSpPr>
        <p:spPr>
          <a:xfrm>
            <a:off x="2867791" y="3674351"/>
            <a:ext cx="43104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Limits and significance at 20.1/fb</a:t>
            </a:r>
            <a:endParaRPr lang="en-US" sz="1600" dirty="0"/>
          </a:p>
        </p:txBody>
      </p:sp>
      <p:pic>
        <p:nvPicPr>
          <p:cNvPr id="2" name="Picture 1" descr="h_collmass_pfmet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49876" y="462565"/>
            <a:ext cx="2035870" cy="2194560"/>
          </a:xfrm>
          <a:prstGeom prst="rect">
            <a:avLst/>
          </a:prstGeom>
        </p:spPr>
      </p:pic>
      <p:pic>
        <p:nvPicPr>
          <p:cNvPr id="4" name="Picture 3" descr="h_collmass_pfmet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350365" y="462565"/>
            <a:ext cx="2035870" cy="2194560"/>
          </a:xfrm>
          <a:prstGeom prst="rect">
            <a:avLst/>
          </a:prstGeom>
        </p:spPr>
      </p:pic>
      <p:pic>
        <p:nvPicPr>
          <p:cNvPr id="12" name="Picture 11" descr="h_collmass_pfmet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544925" y="462565"/>
            <a:ext cx="2035870" cy="2194560"/>
          </a:xfrm>
          <a:prstGeom prst="rect">
            <a:avLst/>
          </a:prstGeom>
        </p:spPr>
      </p:pic>
      <p:pic>
        <p:nvPicPr>
          <p:cNvPr id="15" name="Picture 14" descr="h_collmass_pfmet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720937" y="462565"/>
            <a:ext cx="2035870" cy="219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3576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HEXO Meeting, 11/21/16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Nabarun Dev (University of Notre Dame)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5D6C6F1-BE17-0D4A-9B0D-BD1CDA04D743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67464" y="110878"/>
            <a:ext cx="85479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algn="ctr"/>
            <a:r>
              <a:rPr lang="en-US" sz="2800" b="1" dirty="0" smtClean="0"/>
              <a:t>BDT</a:t>
            </a:r>
            <a:endParaRPr lang="en-US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304800" y="634098"/>
            <a:ext cx="8242031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Ø"/>
            </a:pPr>
            <a:r>
              <a:rPr lang="en-US" dirty="0" smtClean="0"/>
              <a:t>BDT trained against </a:t>
            </a:r>
            <a:r>
              <a:rPr lang="en-US" dirty="0" err="1" smtClean="0"/>
              <a:t>ttbar</a:t>
            </a:r>
            <a:r>
              <a:rPr lang="en-US" dirty="0" smtClean="0"/>
              <a:t> background:</a:t>
            </a:r>
          </a:p>
          <a:p>
            <a:pPr marL="742950" lvl="1" indent="-285750">
              <a:buFont typeface="Wingdings" charset="2"/>
              <a:buChar char="Ø"/>
            </a:pPr>
            <a:r>
              <a:rPr lang="en-US" dirty="0" smtClean="0"/>
              <a:t>Large statistics</a:t>
            </a:r>
          </a:p>
          <a:p>
            <a:pPr marL="742950" lvl="1" indent="-285750">
              <a:buFont typeface="Wingdings" charset="2"/>
              <a:buChar char="Ø"/>
            </a:pPr>
            <a:r>
              <a:rPr lang="en-US" dirty="0" smtClean="0"/>
              <a:t>Dominant background in 2-jet categories and significant 1jet category</a:t>
            </a:r>
          </a:p>
          <a:p>
            <a:pPr marL="742950" lvl="1" indent="-285750">
              <a:buFont typeface="Wingdings" charset="2"/>
              <a:buChar char="Ø"/>
            </a:pPr>
            <a:r>
              <a:rPr lang="en-US" dirty="0" smtClean="0"/>
              <a:t>Shares several kinematic </a:t>
            </a:r>
            <a:r>
              <a:rPr lang="en-US" smtClean="0"/>
              <a:t>characteristics with other </a:t>
            </a:r>
            <a:r>
              <a:rPr lang="en-US" dirty="0" smtClean="0"/>
              <a:t>backgrounds such as </a:t>
            </a:r>
            <a:r>
              <a:rPr lang="en-US" dirty="0" err="1" smtClean="0"/>
              <a:t>diboson</a:t>
            </a:r>
            <a:r>
              <a:rPr lang="en-US" dirty="0" smtClean="0"/>
              <a:t>, single top</a:t>
            </a:r>
          </a:p>
          <a:p>
            <a:pPr marL="742950" lvl="1" indent="-285750">
              <a:buFont typeface="Wingdings" charset="2"/>
              <a:buChar char="Ø"/>
            </a:pPr>
            <a:r>
              <a:rPr lang="en-US" dirty="0" smtClean="0"/>
              <a:t>Discrimination against DY from fit on collinear mass 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04800" y="3022692"/>
            <a:ext cx="328106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Input variables: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err="1" smtClean="0"/>
              <a:t>m</a:t>
            </a:r>
            <a:r>
              <a:rPr lang="en-US" baseline="-25000" dirty="0" err="1" smtClean="0"/>
              <a:t>T</a:t>
            </a:r>
            <a:r>
              <a:rPr lang="en-US" dirty="0" smtClean="0"/>
              <a:t>(</a:t>
            </a:r>
            <a:r>
              <a:rPr lang="en-US" dirty="0" err="1" smtClean="0"/>
              <a:t>μ,MET</a:t>
            </a:r>
            <a:r>
              <a:rPr lang="en-US" dirty="0" smtClean="0"/>
              <a:t>)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err="1"/>
              <a:t>m</a:t>
            </a:r>
            <a:r>
              <a:rPr lang="en-US" baseline="-25000" dirty="0" err="1"/>
              <a:t>T</a:t>
            </a:r>
            <a:r>
              <a:rPr lang="en-US" dirty="0" smtClean="0"/>
              <a:t>(</a:t>
            </a:r>
            <a:r>
              <a:rPr lang="en-US" dirty="0" err="1" smtClean="0"/>
              <a:t>e,</a:t>
            </a:r>
            <a:r>
              <a:rPr lang="en-US" dirty="0" err="1"/>
              <a:t>MET</a:t>
            </a:r>
            <a:r>
              <a:rPr lang="en-US" dirty="0" smtClean="0"/>
              <a:t>)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err="1"/>
              <a:t>Δφ</a:t>
            </a:r>
            <a:r>
              <a:rPr lang="en-US" dirty="0"/>
              <a:t>(</a:t>
            </a:r>
            <a:r>
              <a:rPr lang="en-US" dirty="0" smtClean="0"/>
              <a:t>e,</a:t>
            </a:r>
            <a:r>
              <a:rPr lang="en-US" dirty="0"/>
              <a:t> μ</a:t>
            </a:r>
            <a:r>
              <a:rPr lang="en-US" dirty="0" smtClean="0"/>
              <a:t>)</a:t>
            </a:r>
            <a:endParaRPr lang="en-US" dirty="0"/>
          </a:p>
          <a:p>
            <a:pPr marL="742950" lvl="1" indent="-285750">
              <a:buFont typeface="Arial"/>
              <a:buChar char="•"/>
            </a:pPr>
            <a:r>
              <a:rPr lang="en-US" dirty="0" err="1"/>
              <a:t>Δφ</a:t>
            </a:r>
            <a:r>
              <a:rPr lang="en-US" dirty="0"/>
              <a:t>(</a:t>
            </a:r>
            <a:r>
              <a:rPr lang="en-US" dirty="0" err="1"/>
              <a:t>e,MET</a:t>
            </a:r>
            <a:r>
              <a:rPr lang="en-US" dirty="0" smtClean="0"/>
              <a:t>)</a:t>
            </a:r>
            <a:endParaRPr lang="en-US" dirty="0"/>
          </a:p>
          <a:p>
            <a:pPr marL="742950" lvl="1" indent="-285750">
              <a:buFont typeface="Arial"/>
              <a:buChar char="•"/>
            </a:pPr>
            <a:r>
              <a:rPr lang="en-US" dirty="0" err="1" smtClean="0"/>
              <a:t>Δφ</a:t>
            </a:r>
            <a:r>
              <a:rPr lang="en-US" dirty="0" smtClean="0"/>
              <a:t>(</a:t>
            </a:r>
            <a:r>
              <a:rPr lang="en-US" dirty="0" err="1"/>
              <a:t>μ</a:t>
            </a:r>
            <a:r>
              <a:rPr lang="en-US" dirty="0" err="1" smtClean="0"/>
              <a:t>,MET</a:t>
            </a:r>
            <a:r>
              <a:rPr lang="en-US" dirty="0" smtClean="0"/>
              <a:t>)</a:t>
            </a:r>
          </a:p>
          <a:p>
            <a:pPr marL="742950" lvl="1" indent="-285750">
              <a:buFont typeface="Arial"/>
              <a:buChar char="•"/>
            </a:pPr>
            <a:endParaRPr lang="en-US" dirty="0"/>
          </a:p>
        </p:txBody>
      </p:sp>
      <p:pic>
        <p:nvPicPr>
          <p:cNvPr id="8" name="Picture 7" descr="Screen Shot 2016-12-01 at 10.18.51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809" y="2613856"/>
            <a:ext cx="5918781" cy="3100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2687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HEXO Meeting, 11/21/16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Nabarun Dev (University of Notre Dame)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5D6C6F1-BE17-0D4A-9B0D-BD1CDA04D743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67464" y="110878"/>
            <a:ext cx="85479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algn="ctr"/>
            <a:r>
              <a:rPr lang="en-US" sz="2800" b="1" dirty="0" smtClean="0"/>
              <a:t>BDT: MVA output distribution</a:t>
            </a:r>
            <a:endParaRPr lang="en-US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5367026" y="1076741"/>
            <a:ext cx="3319774" cy="4801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BDT efficient against </a:t>
            </a:r>
            <a:r>
              <a:rPr lang="en-US" dirty="0" err="1" smtClean="0"/>
              <a:t>ttbar,Dibosons</a:t>
            </a:r>
            <a:r>
              <a:rPr lang="en-US" dirty="0" smtClean="0"/>
              <a:t>, single </a:t>
            </a:r>
            <a:r>
              <a:rPr lang="en-US" dirty="0" err="1" smtClean="0"/>
              <a:t>top,W+γ</a:t>
            </a:r>
            <a:endParaRPr lang="en-US" dirty="0" smtClean="0"/>
          </a:p>
          <a:p>
            <a:r>
              <a:rPr lang="en-US" dirty="0"/>
              <a:t> </a:t>
            </a:r>
            <a:r>
              <a:rPr lang="en-US" dirty="0" smtClean="0"/>
              <a:t>    backgrounds</a:t>
            </a:r>
            <a:endParaRPr lang="en-US" dirty="0"/>
          </a:p>
          <a:p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LFV Branching ratio set to 50% for visibility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/>
              <a:t>Gray band : statistical uncertainties and systematic uncertainties added in </a:t>
            </a:r>
            <a:r>
              <a:rPr lang="en-US" dirty="0" smtClean="0"/>
              <a:t>quadrature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/>
              <a:t>G</a:t>
            </a:r>
            <a:r>
              <a:rPr lang="en-US" dirty="0" smtClean="0"/>
              <a:t>ood  </a:t>
            </a:r>
            <a:r>
              <a:rPr lang="en-US" dirty="0"/>
              <a:t>Data/MC agreement in all categories 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pPr marL="285750" indent="-285750">
              <a:buFont typeface="Arial"/>
              <a:buChar char="•"/>
            </a:pPr>
            <a:endParaRPr lang="en-US" dirty="0" smtClean="0"/>
          </a:p>
          <a:p>
            <a:pPr marL="285750" indent="-285750">
              <a:buFont typeface="Arial"/>
              <a:buChar char="•"/>
            </a:pPr>
            <a:endParaRPr lang="en-US" dirty="0"/>
          </a:p>
        </p:txBody>
      </p:sp>
      <p:pic>
        <p:nvPicPr>
          <p:cNvPr id="7" name="Picture 6" descr="BDT_output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31211" y="544185"/>
            <a:ext cx="2307314" cy="2487168"/>
          </a:xfrm>
          <a:prstGeom prst="rect">
            <a:avLst/>
          </a:prstGeom>
        </p:spPr>
      </p:pic>
      <p:pic>
        <p:nvPicPr>
          <p:cNvPr id="8" name="Picture 7" descr="BDT_output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051273" y="544185"/>
            <a:ext cx="2307314" cy="2487168"/>
          </a:xfrm>
          <a:prstGeom prst="rect">
            <a:avLst/>
          </a:prstGeom>
        </p:spPr>
      </p:pic>
      <p:pic>
        <p:nvPicPr>
          <p:cNvPr id="9" name="Picture 8" descr="BDT_output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51369" y="3243305"/>
            <a:ext cx="2307314" cy="2487168"/>
          </a:xfrm>
          <a:prstGeom prst="rect">
            <a:avLst/>
          </a:prstGeom>
        </p:spPr>
      </p:pic>
      <p:pic>
        <p:nvPicPr>
          <p:cNvPr id="10" name="Picture 9" descr="BDT_output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039979" y="3243305"/>
            <a:ext cx="2307314" cy="248716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423999" y="3533796"/>
            <a:ext cx="16864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2</a:t>
            </a:r>
            <a:r>
              <a:rPr lang="en-US" sz="1050" b="1" dirty="0" smtClean="0"/>
              <a:t>-jet </a:t>
            </a:r>
            <a:r>
              <a:rPr lang="en-US" sz="1050" b="1" dirty="0" err="1" smtClean="0"/>
              <a:t>vbf</a:t>
            </a:r>
            <a:endParaRPr lang="en-US" sz="105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597764" y="1006648"/>
            <a:ext cx="16864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 smtClean="0"/>
              <a:t>0-jet</a:t>
            </a:r>
            <a:endParaRPr lang="en-US" sz="105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3423999" y="875843"/>
            <a:ext cx="16864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1</a:t>
            </a:r>
            <a:r>
              <a:rPr lang="en-US" sz="1050" b="1" dirty="0" smtClean="0"/>
              <a:t>-jet</a:t>
            </a:r>
            <a:endParaRPr lang="en-US" sz="105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2118145" y="4311460"/>
            <a:ext cx="16864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2</a:t>
            </a:r>
            <a:r>
              <a:rPr lang="en-US" sz="1050" b="1" dirty="0" smtClean="0"/>
              <a:t>-jet </a:t>
            </a:r>
            <a:r>
              <a:rPr lang="en-US" sz="1050" b="1" dirty="0" err="1" smtClean="0"/>
              <a:t>gg</a:t>
            </a:r>
            <a:endParaRPr lang="en-US" sz="1050" b="1" dirty="0"/>
          </a:p>
        </p:txBody>
      </p:sp>
    </p:spTree>
    <p:extLst>
      <p:ext uri="{BB962C8B-B14F-4D97-AF65-F5344CB8AC3E}">
        <p14:creationId xmlns:p14="http://schemas.microsoft.com/office/powerpoint/2010/main" val="37578152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HEXO Meeting, 11/21/16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Nabarun Dev (University of Notre Dame)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5D6C6F1-BE17-0D4A-9B0D-BD1CDA04D743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122473" y="302335"/>
            <a:ext cx="77073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M</a:t>
            </a:r>
            <a:r>
              <a:rPr lang="en-US" sz="2400" b="1" baseline="-25000" dirty="0" smtClean="0"/>
              <a:t>coll</a:t>
            </a:r>
            <a:r>
              <a:rPr lang="en-US" sz="2400" b="1" dirty="0" smtClean="0"/>
              <a:t> distributions: after cut on BDT  </a:t>
            </a:r>
            <a:endParaRPr lang="en-US" sz="2400" b="1" dirty="0"/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6699304"/>
              </p:ext>
            </p:extLst>
          </p:nvPr>
        </p:nvGraphicFramePr>
        <p:xfrm>
          <a:off x="857608" y="4527693"/>
          <a:ext cx="7455876" cy="1399829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242646"/>
                <a:gridCol w="1242646"/>
                <a:gridCol w="1242646"/>
                <a:gridCol w="1242646"/>
                <a:gridCol w="1242646"/>
                <a:gridCol w="1242646"/>
              </a:tblGrid>
              <a:tr h="349961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2-gg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2-vbf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Combined</a:t>
                      </a:r>
                      <a:endParaRPr lang="en-US" sz="1200" dirty="0"/>
                    </a:p>
                  </a:txBody>
                  <a:tcPr/>
                </a:tc>
              </a:tr>
              <a:tr h="296334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BDT</a:t>
                      </a:r>
                      <a:r>
                        <a:rPr lang="en-US" sz="1100" baseline="0" dirty="0" smtClean="0"/>
                        <a:t> </a:t>
                      </a:r>
                      <a:r>
                        <a:rPr lang="en-US" sz="1100" baseline="0" dirty="0" err="1" smtClean="0"/>
                        <a:t>cutsvalue</a:t>
                      </a:r>
                      <a:r>
                        <a:rPr lang="en-US" sz="1100" baseline="0" dirty="0" smtClean="0"/>
                        <a:t> &gt;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0.18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0.08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0.01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0.04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--</a:t>
                      </a:r>
                      <a:endParaRPr lang="en-US" sz="1200" dirty="0"/>
                    </a:p>
                  </a:txBody>
                  <a:tcPr/>
                </a:tc>
              </a:tr>
              <a:tr h="29633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Limits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 smtClean="0"/>
                        <a:t>1.356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 smtClean="0"/>
                        <a:t>1.938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 smtClean="0"/>
                        <a:t>5.000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1.712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0.887</a:t>
                      </a:r>
                      <a:endParaRPr lang="en-US" sz="1200" dirty="0"/>
                    </a:p>
                  </a:txBody>
                  <a:tcPr/>
                </a:tc>
              </a:tr>
              <a:tr h="39445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Significance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 smtClean="0"/>
                        <a:t>1.368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 smtClean="0"/>
                        <a:t>0.919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 smtClean="0"/>
                        <a:t>0.413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 smtClean="0"/>
                        <a:t>1.216</a:t>
                      </a:r>
                      <a:endParaRPr lang="en-US" sz="1200" dirty="0" smtClean="0"/>
                    </a:p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 smtClean="0"/>
                        <a:t>2.16</a:t>
                      </a:r>
                      <a:endParaRPr lang="en-US" sz="12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2849723" y="3906931"/>
            <a:ext cx="4310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Limits and significance at 20.1/fb</a:t>
            </a:r>
            <a:endParaRPr lang="en-US" dirty="0"/>
          </a:p>
        </p:txBody>
      </p:sp>
      <p:pic>
        <p:nvPicPr>
          <p:cNvPr id="16" name="Picture 15" descr="h_collmass_pfmet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1518" y="687961"/>
            <a:ext cx="1951042" cy="2103120"/>
          </a:xfrm>
          <a:prstGeom prst="rect">
            <a:avLst/>
          </a:prstGeom>
        </p:spPr>
      </p:pic>
      <p:pic>
        <p:nvPicPr>
          <p:cNvPr id="17" name="Picture 16" descr="h_collmass_pfmet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364638" y="687961"/>
            <a:ext cx="1951042" cy="2103120"/>
          </a:xfrm>
          <a:prstGeom prst="rect">
            <a:avLst/>
          </a:prstGeom>
        </p:spPr>
      </p:pic>
      <p:pic>
        <p:nvPicPr>
          <p:cNvPr id="18" name="Picture 17" descr="h_collmass_pfmet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661585" y="687961"/>
            <a:ext cx="1951042" cy="2103120"/>
          </a:xfrm>
          <a:prstGeom prst="rect">
            <a:avLst/>
          </a:prstGeom>
        </p:spPr>
      </p:pic>
      <p:pic>
        <p:nvPicPr>
          <p:cNvPr id="19" name="Picture 18" descr="h_collmass_pfmet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911663" y="687961"/>
            <a:ext cx="1951042" cy="210312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503517" y="2755695"/>
            <a:ext cx="6575366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LFV Branching ratio set to </a:t>
            </a:r>
            <a:r>
              <a:rPr lang="en-US" sz="1600" dirty="0" smtClean="0"/>
              <a:t>10% </a:t>
            </a:r>
            <a:r>
              <a:rPr lang="en-US" sz="1600" dirty="0"/>
              <a:t>for visibility</a:t>
            </a:r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5291392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7713896"/>
              </p:ext>
            </p:extLst>
          </p:nvPr>
        </p:nvGraphicFramePr>
        <p:xfrm>
          <a:off x="1420343" y="2474424"/>
          <a:ext cx="6659615" cy="2123567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25772"/>
                <a:gridCol w="778797"/>
                <a:gridCol w="765817"/>
                <a:gridCol w="869357"/>
                <a:gridCol w="1109936"/>
                <a:gridCol w="1109936"/>
              </a:tblGrid>
              <a:tr h="470687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2-gg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2-vbf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Combined</a:t>
                      </a:r>
                      <a:endParaRPr lang="en-US" sz="1200" dirty="0"/>
                    </a:p>
                  </a:txBody>
                  <a:tcPr/>
                </a:tc>
              </a:tr>
              <a:tr h="39856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Cut-based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 smtClean="0"/>
                        <a:t>1.410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 smtClean="0"/>
                        <a:t>1.711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 smtClean="0"/>
                        <a:t>3.766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1.930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0.887</a:t>
                      </a:r>
                      <a:endParaRPr lang="en-US" sz="1200" dirty="0"/>
                    </a:p>
                  </a:txBody>
                  <a:tcPr/>
                </a:tc>
              </a:tr>
              <a:tr h="398560">
                <a:tc>
                  <a:txBody>
                    <a:bodyPr/>
                    <a:lstStyle/>
                    <a:p>
                      <a:pPr algn="ctr"/>
                      <a:r>
                        <a:rPr lang="en-US" sz="1200" baseline="0" dirty="0" smtClean="0"/>
                        <a:t>BDT1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 smtClean="0"/>
                        <a:t>1.356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 smtClean="0"/>
                        <a:t>1.938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 smtClean="0"/>
                        <a:t>5.000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1.712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0.887</a:t>
                      </a:r>
                      <a:endParaRPr lang="en-US" sz="1200" dirty="0"/>
                    </a:p>
                  </a:txBody>
                  <a:tcPr/>
                </a:tc>
              </a:tr>
              <a:tr h="39856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BDT2</a:t>
                      </a:r>
                    </a:p>
                    <a:p>
                      <a:pPr algn="ctr"/>
                      <a:r>
                        <a:rPr lang="en-US" sz="1200" dirty="0" smtClean="0"/>
                        <a:t> 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1.215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 smtClean="0"/>
                        <a:t>1.898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 smtClean="0"/>
                        <a:t>4.2656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2.028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0.895</a:t>
                      </a:r>
                      <a:endParaRPr lang="en-US" sz="1200" dirty="0"/>
                    </a:p>
                  </a:txBody>
                  <a:tcPr/>
                </a:tc>
              </a:tr>
              <a:tr h="39856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BDT3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1.051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 smtClean="0"/>
                        <a:t>1.586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 smtClean="0"/>
                        <a:t>2.805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1.465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0.713</a:t>
                      </a:r>
                      <a:endParaRPr lang="en-US" sz="12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1717693" y="233854"/>
            <a:ext cx="66359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Limit comparison: Different BDTs v/s cut-based</a:t>
            </a:r>
            <a:endParaRPr lang="en-US" sz="24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690715" y="815966"/>
            <a:ext cx="8024290" cy="1400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Ø"/>
            </a:pPr>
            <a:r>
              <a:rPr lang="en-US" sz="1700" dirty="0" smtClean="0"/>
              <a:t>BDT1: trained on </a:t>
            </a:r>
            <a:r>
              <a:rPr lang="en-US" sz="1700" dirty="0" err="1" smtClean="0"/>
              <a:t>ttbar</a:t>
            </a:r>
            <a:r>
              <a:rPr lang="en-US" sz="1700" dirty="0" smtClean="0"/>
              <a:t> (shown on last 3 slides) –   fit on collinear mass</a:t>
            </a:r>
          </a:p>
          <a:p>
            <a:pPr marL="285750" indent="-285750">
              <a:buFont typeface="Wingdings" charset="2"/>
              <a:buChar char="Ø"/>
            </a:pPr>
            <a:r>
              <a:rPr lang="en-US" sz="1700" dirty="0" smtClean="0"/>
              <a:t>BDT2: train two separate BDTs- one for 0-1 jet category (against </a:t>
            </a:r>
            <a:r>
              <a:rPr lang="en-US" sz="1700" dirty="0" err="1" smtClean="0"/>
              <a:t>DY+ttbar</a:t>
            </a:r>
            <a:r>
              <a:rPr lang="en-US" sz="1700" dirty="0" smtClean="0"/>
              <a:t>)</a:t>
            </a:r>
            <a:r>
              <a:rPr lang="en-US" sz="1700" smtClean="0"/>
              <a:t>, another </a:t>
            </a:r>
            <a:r>
              <a:rPr lang="en-US" sz="1700" dirty="0" smtClean="0"/>
              <a:t>for 2 jet category (against </a:t>
            </a:r>
            <a:r>
              <a:rPr lang="en-US" sz="1700" dirty="0" err="1" smtClean="0"/>
              <a:t>ttbar</a:t>
            </a:r>
            <a:r>
              <a:rPr lang="en-US" sz="1700" dirty="0" smtClean="0"/>
              <a:t>)-  fit on collinear mass</a:t>
            </a:r>
          </a:p>
          <a:p>
            <a:pPr marL="285750" indent="-285750">
              <a:buFont typeface="Wingdings" charset="2"/>
              <a:buChar char="Ø"/>
            </a:pPr>
            <a:r>
              <a:rPr lang="en-US" sz="1700" dirty="0" smtClean="0"/>
              <a:t>BDT3:trained against </a:t>
            </a:r>
            <a:r>
              <a:rPr lang="en-US" sz="1700" dirty="0" err="1" smtClean="0"/>
              <a:t>ttbar+DY</a:t>
            </a:r>
            <a:r>
              <a:rPr lang="en-US" sz="1700" dirty="0" smtClean="0"/>
              <a:t>, </a:t>
            </a:r>
            <a:r>
              <a:rPr lang="en-US" sz="1700" smtClean="0"/>
              <a:t>but with </a:t>
            </a:r>
            <a:r>
              <a:rPr lang="en-US" sz="1700" dirty="0" smtClean="0"/>
              <a:t>collinear mass variable added to input list</a:t>
            </a:r>
          </a:p>
          <a:p>
            <a:r>
              <a:rPr lang="en-US" sz="1700" dirty="0"/>
              <a:t> </a:t>
            </a:r>
            <a:r>
              <a:rPr lang="en-US" sz="1700" dirty="0" smtClean="0"/>
              <a:t>     -fit on BDT</a:t>
            </a:r>
            <a:endParaRPr lang="en-US" sz="1700" dirty="0"/>
          </a:p>
        </p:txBody>
      </p:sp>
      <p:sp>
        <p:nvSpPr>
          <p:cNvPr id="5" name="TextBox 4"/>
          <p:cNvSpPr txBox="1"/>
          <p:nvPr/>
        </p:nvSpPr>
        <p:spPr>
          <a:xfrm>
            <a:off x="851233" y="5039219"/>
            <a:ext cx="75023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Similar performance as cut based achieved from BDT1 and BDT2.  BDT3 gives 20% improvement on limits, but hard to interpret visually.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HEXO Meeting, 11/21/16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Nabarun Dev (University of Notre Dame)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5D6C6F1-BE17-0D4A-9B0D-BD1CDA04D743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9706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HEXO Meeting, 11/21/16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Nabarun Dev (University of Notre Dame)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5D6C6F1-BE17-0D4A-9B0D-BD1CDA04D743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128448" y="2640424"/>
            <a:ext cx="42775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i="1" dirty="0">
                <a:sym typeface="Wingdings"/>
              </a:rPr>
              <a:t>H-&gt;</a:t>
            </a:r>
            <a:r>
              <a:rPr lang="en-US" sz="3600" b="1" i="1" dirty="0" err="1" smtClean="0"/>
              <a:t>μτ</a:t>
            </a:r>
            <a:r>
              <a:rPr lang="en-US" sz="3600" b="1" i="1" baseline="-25000" dirty="0" err="1"/>
              <a:t>h</a:t>
            </a:r>
            <a:r>
              <a:rPr lang="en-US" sz="3600" b="1" i="1" dirty="0" smtClean="0"/>
              <a:t> 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32606874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Screen Shot 2017-03-30 at 4.42.0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7712" y="3014937"/>
            <a:ext cx="4898183" cy="8509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48718" y="1003514"/>
            <a:ext cx="537744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Ø"/>
            </a:pPr>
            <a:r>
              <a:rPr lang="en-US" dirty="0" smtClean="0"/>
              <a:t>Standard Model is the most elegant and well-tested  description of nature available today.</a:t>
            </a:r>
          </a:p>
          <a:p>
            <a:pPr marL="285750" indent="-285750">
              <a:buFont typeface="Wingdings" charset="2"/>
              <a:buChar char="Ø"/>
            </a:pPr>
            <a:endParaRPr lang="en-US" dirty="0" smtClean="0"/>
          </a:p>
          <a:p>
            <a:pPr marL="285750" indent="-285750">
              <a:buFont typeface="Wingdings" charset="2"/>
              <a:buChar char="Ø"/>
            </a:pPr>
            <a:r>
              <a:rPr lang="en-US" dirty="0" smtClean="0"/>
              <a:t>In SM, </a:t>
            </a:r>
            <a:r>
              <a:rPr lang="en-US" dirty="0"/>
              <a:t>elementary particles acquire mass from their interaction with the </a:t>
            </a:r>
            <a:r>
              <a:rPr lang="en-US" dirty="0" smtClean="0"/>
              <a:t>scalar Higgs </a:t>
            </a:r>
            <a:r>
              <a:rPr lang="en-US" dirty="0"/>
              <a:t>field, the quantum of which is the Higgs Boson</a:t>
            </a:r>
            <a:r>
              <a:rPr lang="en-US" dirty="0" smtClean="0"/>
              <a:t>.</a:t>
            </a:r>
          </a:p>
          <a:p>
            <a:pPr marL="285750" indent="-285750">
              <a:buFont typeface="Wingdings" charset="2"/>
              <a:buChar char="Ø"/>
            </a:pPr>
            <a:endParaRPr lang="en-US" dirty="0"/>
          </a:p>
          <a:p>
            <a:pPr marL="285750" indent="-285750">
              <a:buFont typeface="Wingdings" charset="2"/>
              <a:buChar char="Ø"/>
            </a:pPr>
            <a:r>
              <a:rPr lang="en-US" dirty="0" smtClean="0"/>
              <a:t>Discovered in 2012 by CMS and </a:t>
            </a:r>
            <a:br>
              <a:rPr lang="en-US" dirty="0" smtClean="0"/>
            </a:br>
            <a:r>
              <a:rPr lang="en-US" dirty="0" smtClean="0"/>
              <a:t>ATLAS experiments  at CERN’s LHC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HEXO Meeting, 11/21/16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Nabarun Dev (University of Notre Dame)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5D6C6F1-BE17-0D4A-9B0D-BD1CDA04D743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211596" y="337972"/>
            <a:ext cx="5330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Standard Model and the Higgs Boson : I </a:t>
            </a:r>
            <a:endParaRPr lang="en-US" b="1" dirty="0"/>
          </a:p>
        </p:txBody>
      </p:sp>
      <p:pic>
        <p:nvPicPr>
          <p:cNvPr id="8" name="Picture 7" descr="Screen Shot 2017-03-30 at 4.10.1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4911" y="4014287"/>
            <a:ext cx="3708683" cy="1650119"/>
          </a:xfrm>
          <a:prstGeom prst="rect">
            <a:avLst/>
          </a:prstGeom>
        </p:spPr>
      </p:pic>
      <p:pic>
        <p:nvPicPr>
          <p:cNvPr id="10" name="Picture 9" descr="HiggsPotential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5645" y="707304"/>
            <a:ext cx="2414361" cy="156527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531535" y="2439857"/>
            <a:ext cx="2414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Higgs potential</a:t>
            </a:r>
            <a:endParaRPr lang="en-US" dirty="0"/>
          </a:p>
        </p:txBody>
      </p:sp>
      <p:pic>
        <p:nvPicPr>
          <p:cNvPr id="13" name="Picture 12" descr="new_boson_125_small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048" y="3865837"/>
            <a:ext cx="3323665" cy="2223568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3362468" y="6001434"/>
            <a:ext cx="30286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  <a:r>
              <a:rPr lang="en-US" dirty="0" smtClean="0"/>
              <a:t>fter </a:t>
            </a:r>
            <a:r>
              <a:rPr lang="en-US" dirty="0"/>
              <a:t>40  years of searching</a:t>
            </a:r>
            <a:r>
              <a:rPr lang="en-US" dirty="0" smtClean="0"/>
              <a:t>!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94084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HEXO Meeting, 11/21/16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Nabarun Dev (University of Notre Dame)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5D6C6F1-BE17-0D4A-9B0D-BD1CDA04D743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  <p:pic>
        <p:nvPicPr>
          <p:cNvPr id="5" name="Picture 4" descr="Screen Shot 2016-12-15 at 11.14.51 A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663" r="11940" b="64840"/>
          <a:stretch/>
        </p:blipFill>
        <p:spPr>
          <a:xfrm>
            <a:off x="5472422" y="737108"/>
            <a:ext cx="2610556" cy="175164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610687" y="118908"/>
            <a:ext cx="3729973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Preselection</a:t>
            </a:r>
            <a:r>
              <a:rPr lang="en-US" sz="2800" dirty="0" smtClean="0"/>
              <a:t>   : </a:t>
            </a:r>
            <a:r>
              <a:rPr lang="en-US" sz="3200" b="1" i="1" dirty="0" smtClean="0"/>
              <a:t>H</a:t>
            </a:r>
            <a:r>
              <a:rPr lang="en-US" sz="2800" b="1" dirty="0" smtClean="0"/>
              <a:t>  </a:t>
            </a:r>
            <a:r>
              <a:rPr lang="en-US" sz="2400" dirty="0" smtClean="0">
                <a:sym typeface="Wingdings"/>
              </a:rPr>
              <a:t></a:t>
            </a:r>
            <a:r>
              <a:rPr lang="en-US" b="1" dirty="0">
                <a:sym typeface="Wingdings"/>
              </a:rPr>
              <a:t> </a:t>
            </a:r>
            <a:r>
              <a:rPr lang="en-US" sz="3200" b="1" dirty="0" err="1" smtClean="0">
                <a:sym typeface="Wingdings"/>
              </a:rPr>
              <a:t>μτ</a:t>
            </a:r>
            <a:r>
              <a:rPr lang="en-US" sz="3200" b="1" baseline="-25000" dirty="0" err="1" smtClean="0">
                <a:sym typeface="Wingdings"/>
              </a:rPr>
              <a:t>h</a:t>
            </a:r>
            <a:endParaRPr lang="en-US" sz="3200" dirty="0"/>
          </a:p>
        </p:txBody>
      </p:sp>
      <p:pic>
        <p:nvPicPr>
          <p:cNvPr id="7" name="Picture 6" descr="Screen Shot 2016-12-15 at 11.14.51 A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354" r="68865"/>
          <a:stretch/>
        </p:blipFill>
        <p:spPr>
          <a:xfrm>
            <a:off x="3146911" y="2751667"/>
            <a:ext cx="2508956" cy="2772310"/>
          </a:xfrm>
          <a:prstGeom prst="rect">
            <a:avLst/>
          </a:prstGeom>
        </p:spPr>
      </p:pic>
      <p:pic>
        <p:nvPicPr>
          <p:cNvPr id="8" name="Picture 7" descr="Screen Shot 2016-12-15 at 11.14.51 A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156" b="58892"/>
          <a:stretch/>
        </p:blipFill>
        <p:spPr>
          <a:xfrm>
            <a:off x="874582" y="788351"/>
            <a:ext cx="4177767" cy="2047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5448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04800" y="525747"/>
            <a:ext cx="2063275" cy="1231106"/>
          </a:xfrm>
          <a:prstGeom prst="rect">
            <a:avLst/>
          </a:prstGeom>
          <a:noFill/>
          <a:ln w="57150" cmpd="sng">
            <a:solidFill>
              <a:srgbClr val="FFCC66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1" i="1" dirty="0" smtClean="0">
                <a:sym typeface="Wingdings"/>
              </a:rPr>
              <a:t>Z </a:t>
            </a:r>
            <a:r>
              <a:rPr lang="en-US" sz="1600" b="1" i="1" dirty="0" err="1" smtClean="0">
                <a:sym typeface="Wingdings"/>
              </a:rPr>
              <a:t>ττ</a:t>
            </a:r>
            <a:r>
              <a:rPr lang="en-US" sz="1600" b="1" i="1" dirty="0" smtClean="0">
                <a:sym typeface="Wingdings"/>
              </a:rPr>
              <a:t> </a:t>
            </a:r>
            <a:br>
              <a:rPr lang="en-US" sz="1600" b="1" i="1" dirty="0" smtClean="0">
                <a:sym typeface="Wingdings"/>
              </a:rPr>
            </a:br>
            <a:r>
              <a:rPr lang="en-US" sz="1400" dirty="0" smtClean="0"/>
              <a:t>Normalization </a:t>
            </a:r>
            <a:r>
              <a:rPr lang="en-US" sz="1400" dirty="0"/>
              <a:t>and shape from MC </a:t>
            </a:r>
            <a:r>
              <a:rPr lang="en-US" sz="1400" dirty="0" smtClean="0"/>
              <a:t>simulation</a:t>
            </a:r>
            <a:endParaRPr lang="en-US" sz="1400" dirty="0"/>
          </a:p>
          <a:p>
            <a:r>
              <a:rPr lang="en-US" sz="1400" dirty="0" smtClean="0">
                <a:sym typeface="Wingdings"/>
              </a:rPr>
              <a:t>Embedded </a:t>
            </a:r>
            <a:r>
              <a:rPr lang="en-US" sz="1400" b="1" i="1" dirty="0" err="1" smtClean="0">
                <a:sym typeface="Wingdings"/>
              </a:rPr>
              <a:t>Zττ</a:t>
            </a:r>
            <a:r>
              <a:rPr lang="en-US" sz="1400" b="1" i="1" dirty="0" smtClean="0">
                <a:sym typeface="Wingdings"/>
              </a:rPr>
              <a:t> </a:t>
            </a:r>
            <a:r>
              <a:rPr lang="en-US" sz="1400" dirty="0" smtClean="0">
                <a:sym typeface="Wingdings"/>
              </a:rPr>
              <a:t>samples not ready yet</a:t>
            </a:r>
            <a:r>
              <a:rPr lang="en-US" sz="1600" i="1" dirty="0" smtClean="0">
                <a:sym typeface="Wingdings"/>
              </a:rPr>
              <a:t>.</a:t>
            </a:r>
            <a:endParaRPr lang="en-US" sz="1600" i="1" dirty="0"/>
          </a:p>
        </p:txBody>
      </p:sp>
      <p:pic>
        <p:nvPicPr>
          <p:cNvPr id="5" name="Picture 4" descr="LFV_preselection2Jet_collMass_type1_Fakes_PoissonErrors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345"/>
          <a:stretch/>
        </p:blipFill>
        <p:spPr>
          <a:xfrm rot="5400000">
            <a:off x="3107163" y="1311053"/>
            <a:ext cx="2626903" cy="3285331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>
          <a:xfrm>
            <a:off x="2368075" y="1739066"/>
            <a:ext cx="1809041" cy="1042445"/>
          </a:xfrm>
          <a:prstGeom prst="straightConnector1">
            <a:avLst/>
          </a:prstGeom>
          <a:ln w="38100" cmpd="sng">
            <a:solidFill>
              <a:srgbClr val="FFCC66"/>
            </a:solidFill>
            <a:prstDash val="soli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04800" y="3337814"/>
            <a:ext cx="2063275" cy="1200328"/>
          </a:xfrm>
          <a:prstGeom prst="rect">
            <a:avLst/>
          </a:prstGeom>
          <a:noFill/>
          <a:ln w="57150" cmpd="sng">
            <a:solidFill>
              <a:srgbClr val="1D761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smtClean="0"/>
              <a:t/>
            </a:r>
            <a:br>
              <a:rPr lang="en-US" sz="1600" dirty="0" smtClean="0"/>
            </a:br>
            <a:r>
              <a:rPr lang="en-US" sz="1400" dirty="0" smtClean="0"/>
              <a:t>Normalization and shape from MC simulation</a:t>
            </a:r>
          </a:p>
          <a:p>
            <a:r>
              <a:rPr lang="en-US" sz="1400" dirty="0" smtClean="0"/>
              <a:t>Dominant background in 2-jet category</a:t>
            </a:r>
            <a:endParaRPr lang="en-US" sz="1400" dirty="0"/>
          </a:p>
        </p:txBody>
      </p:sp>
      <p:cxnSp>
        <p:nvCxnSpPr>
          <p:cNvPr id="15" name="Straight Arrow Connector 14"/>
          <p:cNvCxnSpPr>
            <a:stCxn id="14" idx="3"/>
          </p:cNvCxnSpPr>
          <p:nvPr/>
        </p:nvCxnSpPr>
        <p:spPr>
          <a:xfrm flipV="1">
            <a:off x="2368075" y="3337814"/>
            <a:ext cx="1809041" cy="600164"/>
          </a:xfrm>
          <a:prstGeom prst="straightConnector1">
            <a:avLst/>
          </a:prstGeom>
          <a:ln w="38100" cmpd="sng">
            <a:solidFill>
              <a:srgbClr val="1D7611"/>
            </a:solidFill>
            <a:prstDash val="soli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04800" y="5135020"/>
            <a:ext cx="2063275" cy="860214"/>
          </a:xfrm>
          <a:prstGeom prst="rect">
            <a:avLst/>
          </a:prstGeom>
          <a:noFill/>
          <a:ln w="57150" cmpd="sng">
            <a:solidFill>
              <a:schemeClr val="accent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1" i="1" dirty="0" smtClean="0"/>
              <a:t>EWK Dibosons + jets</a:t>
            </a:r>
          </a:p>
          <a:p>
            <a:r>
              <a:rPr lang="en-US" sz="1400" dirty="0"/>
              <a:t>Normalization and shape from MC simulation</a:t>
            </a:r>
          </a:p>
          <a:p>
            <a:endParaRPr lang="en-US" sz="1600" b="1" i="1" dirty="0"/>
          </a:p>
        </p:txBody>
      </p:sp>
      <p:cxnSp>
        <p:nvCxnSpPr>
          <p:cNvPr id="23" name="Straight Arrow Connector 22"/>
          <p:cNvCxnSpPr>
            <a:stCxn id="22" idx="3"/>
          </p:cNvCxnSpPr>
          <p:nvPr/>
        </p:nvCxnSpPr>
        <p:spPr>
          <a:xfrm flipV="1">
            <a:off x="2368075" y="3648824"/>
            <a:ext cx="2116148" cy="1916303"/>
          </a:xfrm>
          <a:prstGeom prst="straightConnector1">
            <a:avLst/>
          </a:prstGeom>
          <a:ln w="38100" cmpd="sng">
            <a:solidFill>
              <a:schemeClr val="accent1">
                <a:lumMod val="50000"/>
              </a:schemeClr>
            </a:solidFill>
            <a:prstDash val="soli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6643817" y="5153896"/>
            <a:ext cx="2063275" cy="876048"/>
          </a:xfrm>
          <a:prstGeom prst="rect">
            <a:avLst/>
          </a:prstGeom>
          <a:noFill/>
          <a:ln w="57150" cmpd="sng">
            <a:solidFill>
              <a:srgbClr val="12370D"/>
            </a:solidFill>
          </a:ln>
        </p:spPr>
        <p:txBody>
          <a:bodyPr wrap="square" rtlCol="0">
            <a:spAutoFit/>
          </a:bodyPr>
          <a:lstStyle/>
          <a:p>
            <a:r>
              <a:rPr lang="en-US" b="1" i="1" dirty="0" smtClean="0"/>
              <a:t>Single top</a:t>
            </a:r>
          </a:p>
          <a:p>
            <a:r>
              <a:rPr lang="en-US" sz="1400" dirty="0"/>
              <a:t>Normalization and shape from MC simulation</a:t>
            </a:r>
          </a:p>
          <a:p>
            <a:endParaRPr lang="en-US" b="1" i="1" dirty="0"/>
          </a:p>
        </p:txBody>
      </p:sp>
      <p:cxnSp>
        <p:nvCxnSpPr>
          <p:cNvPr id="26" name="Straight Arrow Connector 25"/>
          <p:cNvCxnSpPr/>
          <p:nvPr/>
        </p:nvCxnSpPr>
        <p:spPr>
          <a:xfrm flipH="1" flipV="1">
            <a:off x="5502275" y="4025900"/>
            <a:ext cx="1538942" cy="1109120"/>
          </a:xfrm>
          <a:prstGeom prst="straightConnector1">
            <a:avLst/>
          </a:prstGeom>
          <a:ln w="38100" cmpd="sng">
            <a:solidFill>
              <a:srgbClr val="12370D"/>
            </a:solidFill>
            <a:prstDash val="soli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3107724"/>
              </p:ext>
            </p:extLst>
          </p:nvPr>
        </p:nvGraphicFramePr>
        <p:xfrm>
          <a:off x="304800" y="3337814"/>
          <a:ext cx="624674" cy="3110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176" name="Equation" r:id="rId4" imgW="165100" imgH="228600" progId="Equation.DSMT4">
                  <p:embed/>
                </p:oleObj>
              </mc:Choice>
              <mc:Fallback>
                <p:oleObj name="Equation" r:id="rId4" imgW="16510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04800" y="3337814"/>
                        <a:ext cx="624674" cy="3110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2" name="TextBox 41"/>
          <p:cNvSpPr txBox="1"/>
          <p:nvPr/>
        </p:nvSpPr>
        <p:spPr>
          <a:xfrm>
            <a:off x="3644624" y="4995562"/>
            <a:ext cx="2063275" cy="1015663"/>
          </a:xfrm>
          <a:prstGeom prst="rect">
            <a:avLst/>
          </a:prstGeom>
          <a:noFill/>
          <a:ln w="57150" cmpd="sng">
            <a:solidFill>
              <a:srgbClr val="C600C4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1" i="1" dirty="0" smtClean="0"/>
              <a:t>SM Higgs</a:t>
            </a:r>
          </a:p>
          <a:p>
            <a:r>
              <a:rPr lang="en-US" sz="1400" dirty="0"/>
              <a:t>Normalization and shape from MC simulation</a:t>
            </a:r>
          </a:p>
          <a:p>
            <a:endParaRPr lang="en-US" sz="1600" b="1" i="1" dirty="0"/>
          </a:p>
        </p:txBody>
      </p:sp>
      <p:cxnSp>
        <p:nvCxnSpPr>
          <p:cNvPr id="43" name="Straight Arrow Connector 42"/>
          <p:cNvCxnSpPr/>
          <p:nvPr/>
        </p:nvCxnSpPr>
        <p:spPr>
          <a:xfrm flipH="1" flipV="1">
            <a:off x="4357007" y="2952388"/>
            <a:ext cx="127216" cy="2043174"/>
          </a:xfrm>
          <a:prstGeom prst="straightConnector1">
            <a:avLst/>
          </a:prstGeom>
          <a:ln w="12700" cmpd="sng">
            <a:solidFill>
              <a:srgbClr val="C600C4"/>
            </a:solidFill>
            <a:prstDash val="soli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H="1">
            <a:off x="4676262" y="3452930"/>
            <a:ext cx="1654214" cy="606660"/>
          </a:xfrm>
          <a:prstGeom prst="straightConnector1">
            <a:avLst/>
          </a:prstGeom>
          <a:ln w="38100" cmpd="sng">
            <a:solidFill>
              <a:srgbClr val="FF66FF"/>
            </a:solidFill>
            <a:prstDash val="soli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6330476" y="2098713"/>
            <a:ext cx="2505677" cy="1846659"/>
          </a:xfrm>
          <a:prstGeom prst="rect">
            <a:avLst/>
          </a:prstGeom>
          <a:noFill/>
          <a:ln w="57150" cmpd="sng">
            <a:solidFill>
              <a:srgbClr val="FF66FF"/>
            </a:solidFill>
          </a:ln>
        </p:spPr>
        <p:txBody>
          <a:bodyPr wrap="square" rtlCol="0">
            <a:spAutoFit/>
          </a:bodyPr>
          <a:lstStyle/>
          <a:p>
            <a:r>
              <a:rPr lang="en-US" b="1" i="1" dirty="0" smtClean="0"/>
              <a:t>Misidentified lepton background</a:t>
            </a:r>
            <a:br>
              <a:rPr lang="en-US" b="1" i="1" dirty="0" smtClean="0"/>
            </a:br>
            <a:r>
              <a:rPr lang="en-US" sz="1400" dirty="0" smtClean="0"/>
              <a:t>Estimated using fully data-driven fake rate method</a:t>
            </a:r>
            <a:br>
              <a:rPr lang="en-US" sz="1400" dirty="0" smtClean="0"/>
            </a:br>
            <a:r>
              <a:rPr lang="en-US" sz="1400" dirty="0" smtClean="0"/>
              <a:t/>
            </a:r>
            <a:br>
              <a:rPr lang="en-US" sz="1400" dirty="0" smtClean="0"/>
            </a:br>
            <a:r>
              <a:rPr lang="en-US" sz="1400" dirty="0" smtClean="0"/>
              <a:t>Dominant background</a:t>
            </a:r>
            <a:endParaRPr lang="en-US" b="1" dirty="0" smtClean="0"/>
          </a:p>
          <a:p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2885736" y="51405"/>
            <a:ext cx="398212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sz="2800" b="1" dirty="0" smtClean="0"/>
              <a:t>Backgrounds (</a:t>
            </a:r>
            <a:r>
              <a:rPr lang="en-US" sz="2400" b="1" dirty="0"/>
              <a:t>H ----&gt;</a:t>
            </a:r>
            <a:r>
              <a:rPr lang="en-US" sz="2400" b="1" dirty="0">
                <a:sym typeface="Wingdings"/>
              </a:rPr>
              <a:t> </a:t>
            </a:r>
            <a:r>
              <a:rPr lang="en-US" sz="2800" b="1" dirty="0" err="1" smtClean="0">
                <a:sym typeface="Wingdings"/>
              </a:rPr>
              <a:t>μτ</a:t>
            </a:r>
            <a:r>
              <a:rPr lang="en-US" sz="2800" b="1" baseline="-25000" dirty="0" err="1" smtClean="0">
                <a:sym typeface="Wingdings"/>
              </a:rPr>
              <a:t>h</a:t>
            </a:r>
            <a:r>
              <a:rPr lang="en-US" sz="2800" b="1" baseline="-25000" dirty="0" smtClean="0">
                <a:sym typeface="Wingdings"/>
              </a:rPr>
              <a:t> </a:t>
            </a:r>
            <a:r>
              <a:rPr lang="en-US" sz="2800" b="1" dirty="0" smtClean="0">
                <a:sym typeface="Wingdings"/>
              </a:rPr>
              <a:t>)</a:t>
            </a:r>
            <a:endParaRPr lang="en-US" sz="2800" b="1" dirty="0">
              <a:sym typeface="Wingdings"/>
            </a:endParaRPr>
          </a:p>
          <a:p>
            <a:endParaRPr lang="en-US" sz="2400" b="1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HEXO Meeting, 11/21/16</a:t>
            </a:r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Nabarun Dev (University of Notre Dame)</a:t>
            </a:r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5D6C6F1-BE17-0D4A-9B0D-BD1CDA04D743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304800" y="2050591"/>
            <a:ext cx="2063275" cy="984885"/>
          </a:xfrm>
          <a:prstGeom prst="rect">
            <a:avLst/>
          </a:prstGeom>
          <a:noFill/>
          <a:ln w="57150" cmpd="sng">
            <a:solidFill>
              <a:srgbClr val="12085B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1" i="1" dirty="0" smtClean="0">
                <a:sym typeface="Wingdings"/>
              </a:rPr>
              <a:t>DY +jets </a:t>
            </a:r>
            <a:r>
              <a:rPr lang="en-US" sz="1600" b="1" i="1" dirty="0" err="1" smtClean="0">
                <a:sym typeface="Wingdings"/>
              </a:rPr>
              <a:t>μμ</a:t>
            </a:r>
            <a:r>
              <a:rPr lang="en-US" sz="1600" b="1" i="1" dirty="0">
                <a:sym typeface="Wingdings"/>
              </a:rPr>
              <a:t>, </a:t>
            </a:r>
            <a:r>
              <a:rPr lang="en-US" sz="1600" b="1" i="1" dirty="0" err="1">
                <a:sym typeface="Wingdings"/>
              </a:rPr>
              <a:t>ee</a:t>
            </a:r>
            <a:r>
              <a:rPr lang="en-US" sz="1600" b="1" i="1" dirty="0">
                <a:sym typeface="Wingdings"/>
              </a:rPr>
              <a:t> </a:t>
            </a:r>
            <a:r>
              <a:rPr lang="en-US" sz="1600" b="1" i="1" dirty="0" smtClean="0">
                <a:sym typeface="Wingdings"/>
              </a:rPr>
              <a:t/>
            </a:r>
            <a:br>
              <a:rPr lang="en-US" sz="1600" b="1" i="1" dirty="0" smtClean="0">
                <a:sym typeface="Wingdings"/>
              </a:rPr>
            </a:br>
            <a:r>
              <a:rPr lang="en-US" sz="1400" dirty="0" smtClean="0"/>
              <a:t>Normalization </a:t>
            </a:r>
            <a:r>
              <a:rPr lang="en-US" sz="1400" dirty="0"/>
              <a:t>and shape from MC </a:t>
            </a:r>
            <a:r>
              <a:rPr lang="en-US" sz="1400" dirty="0" smtClean="0"/>
              <a:t>simulation</a:t>
            </a:r>
            <a:br>
              <a:rPr lang="en-US" sz="1400" dirty="0" smtClean="0"/>
            </a:br>
            <a:r>
              <a:rPr lang="en-US" sz="1400" dirty="0" smtClean="0"/>
              <a:t> </a:t>
            </a:r>
            <a:endParaRPr lang="en-US" sz="1600" i="1" dirty="0"/>
          </a:p>
        </p:txBody>
      </p:sp>
      <p:cxnSp>
        <p:nvCxnSpPr>
          <p:cNvPr id="39" name="Straight Arrow Connector 38"/>
          <p:cNvCxnSpPr/>
          <p:nvPr/>
        </p:nvCxnSpPr>
        <p:spPr>
          <a:xfrm>
            <a:off x="2368075" y="3017145"/>
            <a:ext cx="1809041" cy="163225"/>
          </a:xfrm>
          <a:prstGeom prst="straightConnector1">
            <a:avLst/>
          </a:prstGeom>
          <a:ln w="38100" cmpd="sng">
            <a:solidFill>
              <a:srgbClr val="12085B"/>
            </a:solidFill>
            <a:prstDash val="soli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4" name="Picture 23" descr="LFV_preselection1Jet_collMass_type1_Fakes_PoissonErrors.pdf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282" b="67907"/>
          <a:stretch/>
        </p:blipFill>
        <p:spPr>
          <a:xfrm rot="5400000">
            <a:off x="5335817" y="3933031"/>
            <a:ext cx="126806" cy="795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4229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47300334"/>
              </p:ext>
            </p:extLst>
          </p:nvPr>
        </p:nvGraphicFramePr>
        <p:xfrm>
          <a:off x="5397500" y="3162300"/>
          <a:ext cx="1270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445" name="Equation" r:id="rId3" imgW="127000" imgH="203200" progId="Equation.DSMT4">
                  <p:embed/>
                </p:oleObj>
              </mc:Choice>
              <mc:Fallback>
                <p:oleObj name="Equation" r:id="rId3" imgW="127000" imgH="203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397500" y="3162300"/>
                        <a:ext cx="127000" cy="203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30436250"/>
              </p:ext>
            </p:extLst>
          </p:nvPr>
        </p:nvGraphicFramePr>
        <p:xfrm>
          <a:off x="5397500" y="3162300"/>
          <a:ext cx="1270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446" name="Equation" r:id="rId5" imgW="127000" imgH="203200" progId="Equation.DSMT4">
                  <p:embed/>
                </p:oleObj>
              </mc:Choice>
              <mc:Fallback>
                <p:oleObj name="Equation" r:id="rId5" imgW="127000" imgH="203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397500" y="3162300"/>
                        <a:ext cx="127000" cy="203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18752866"/>
              </p:ext>
            </p:extLst>
          </p:nvPr>
        </p:nvGraphicFramePr>
        <p:xfrm>
          <a:off x="721173" y="1944855"/>
          <a:ext cx="3889375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447" name="Equation" r:id="rId6" imgW="2146300" imgH="546100" progId="Equation.DSMT4">
                  <p:embed/>
                </p:oleObj>
              </mc:Choice>
              <mc:Fallback>
                <p:oleObj name="Equation" r:id="rId6" imgW="2146300" imgH="5461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21173" y="1944855"/>
                        <a:ext cx="3889375" cy="990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486008" y="866854"/>
            <a:ext cx="4911492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charset="2"/>
              <a:buChar char="Ø"/>
            </a:pPr>
            <a:r>
              <a:rPr lang="en-US" sz="2200" dirty="0" smtClean="0"/>
              <a:t>Using </a:t>
            </a:r>
            <a:r>
              <a:rPr lang="en-US" sz="2200" b="1" dirty="0" smtClean="0"/>
              <a:t>Z </a:t>
            </a:r>
            <a:r>
              <a:rPr lang="en-US" sz="2200" b="1" dirty="0" smtClean="0">
                <a:sym typeface="Wingdings"/>
              </a:rPr>
              <a:t></a:t>
            </a:r>
            <a:r>
              <a:rPr lang="en-US" sz="2200" b="1" dirty="0" err="1">
                <a:sym typeface="Wingdings"/>
              </a:rPr>
              <a:t>μμ</a:t>
            </a:r>
            <a:r>
              <a:rPr lang="en-US" sz="2200" b="1" dirty="0">
                <a:sym typeface="Wingdings"/>
              </a:rPr>
              <a:t> </a:t>
            </a:r>
            <a:r>
              <a:rPr lang="en-US" sz="2200" b="1" dirty="0" smtClean="0">
                <a:sym typeface="Wingdings"/>
              </a:rPr>
              <a:t>+ X </a:t>
            </a:r>
            <a:r>
              <a:rPr lang="en-US" sz="2200" dirty="0" smtClean="0">
                <a:sym typeface="Wingdings"/>
              </a:rPr>
              <a:t>sample, where </a:t>
            </a:r>
            <a:r>
              <a:rPr lang="en-US" sz="2200" b="1" dirty="0" smtClean="0">
                <a:sym typeface="Wingdings"/>
              </a:rPr>
              <a:t>X</a:t>
            </a:r>
            <a:r>
              <a:rPr lang="en-US" sz="2200" dirty="0" smtClean="0">
                <a:sym typeface="Wingdings"/>
              </a:rPr>
              <a:t> is identified as a </a:t>
            </a:r>
            <a:r>
              <a:rPr lang="en-US" sz="2400" b="1" dirty="0" err="1">
                <a:sym typeface="Wingdings"/>
              </a:rPr>
              <a:t>τ</a:t>
            </a:r>
            <a:r>
              <a:rPr lang="en-US" sz="2200" b="1" dirty="0" smtClean="0">
                <a:sym typeface="Wingdings"/>
              </a:rPr>
              <a:t>,</a:t>
            </a:r>
            <a:r>
              <a:rPr lang="en-US" sz="2200" dirty="0" smtClean="0">
                <a:sym typeface="Wingdings"/>
              </a:rPr>
              <a:t> fake-rate factor </a:t>
            </a:r>
            <a:r>
              <a:rPr lang="en-US" sz="2200" b="1" dirty="0" err="1" smtClean="0">
                <a:sym typeface="Wingdings"/>
              </a:rPr>
              <a:t>f</a:t>
            </a:r>
            <a:r>
              <a:rPr lang="en-US" sz="2400" b="1" baseline="-25000" dirty="0" err="1">
                <a:sym typeface="Wingdings"/>
              </a:rPr>
              <a:t>τ</a:t>
            </a:r>
            <a:r>
              <a:rPr lang="en-US" sz="2200" dirty="0" smtClean="0">
                <a:sym typeface="Wingdings"/>
              </a:rPr>
              <a:t> is estimated as  :</a:t>
            </a:r>
            <a:endParaRPr lang="en-US" sz="2200" dirty="0"/>
          </a:p>
        </p:txBody>
      </p:sp>
      <p:sp>
        <p:nvSpPr>
          <p:cNvPr id="16" name="Date Placeholder 1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HEXO Meeting, 11/21/16</a:t>
            </a:r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Nabarun Dev (University of Notre Dame)</a:t>
            </a:r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5D6C6F1-BE17-0D4A-9B0D-BD1CDA04D743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721173" y="133804"/>
            <a:ext cx="100337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Reducible background </a:t>
            </a:r>
            <a:r>
              <a:rPr lang="en-US" sz="2800" b="1" dirty="0" err="1" smtClean="0">
                <a:sym typeface="Wingdings"/>
              </a:rPr>
              <a:t>μτ</a:t>
            </a:r>
            <a:r>
              <a:rPr lang="en-US" sz="2800" b="1" baseline="-25000" dirty="0" err="1" smtClean="0">
                <a:sym typeface="Wingdings"/>
              </a:rPr>
              <a:t>h</a:t>
            </a:r>
            <a:r>
              <a:rPr lang="en-US" sz="2800" dirty="0" smtClean="0">
                <a:sym typeface="Wingdings"/>
              </a:rPr>
              <a:t> </a:t>
            </a:r>
            <a:r>
              <a:rPr lang="en-US" sz="2800" b="1" dirty="0" smtClean="0"/>
              <a:t>: fake-rate method I  </a:t>
            </a:r>
            <a:endParaRPr lang="en-US" sz="28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486008" y="3667133"/>
            <a:ext cx="4501142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charset="2"/>
              <a:buChar char="Ø"/>
            </a:pPr>
            <a:r>
              <a:rPr lang="en-US" sz="2200" dirty="0" smtClean="0"/>
              <a:t>Simulated </a:t>
            </a:r>
            <a:r>
              <a:rPr lang="en-US" sz="2200" dirty="0" err="1"/>
              <a:t>d</a:t>
            </a:r>
            <a:r>
              <a:rPr lang="en-US" sz="2200" dirty="0" err="1" smtClean="0"/>
              <a:t>iboson</a:t>
            </a:r>
            <a:r>
              <a:rPr lang="en-US" sz="2200" dirty="0" smtClean="0"/>
              <a:t> background subtracted</a:t>
            </a:r>
          </a:p>
          <a:p>
            <a:pPr marL="342900" indent="-342900">
              <a:buFont typeface="Wingdings" charset="2"/>
              <a:buChar char="Ø"/>
            </a:pPr>
            <a:endParaRPr lang="en-US" sz="2200" dirty="0"/>
          </a:p>
          <a:p>
            <a:pPr marL="342900" indent="-342900">
              <a:buFont typeface="Wingdings" charset="2"/>
              <a:buChar char="Ø"/>
            </a:pPr>
            <a:r>
              <a:rPr lang="en-US" sz="2200" dirty="0" smtClean="0"/>
              <a:t>Tau </a:t>
            </a:r>
            <a:r>
              <a:rPr lang="en-US" sz="2200" dirty="0" err="1" smtClean="0"/>
              <a:t>fakerate</a:t>
            </a:r>
            <a:r>
              <a:rPr lang="en-US" sz="2200" dirty="0" smtClean="0"/>
              <a:t> applied as a function of tau decay mode</a:t>
            </a:r>
            <a:endParaRPr lang="en-US" sz="2200" dirty="0"/>
          </a:p>
        </p:txBody>
      </p:sp>
      <p:pic>
        <p:nvPicPr>
          <p:cNvPr id="7" name="Picture 6" descr="preselectionDecay0_preselectionVLooseIsoDecay0_tEta_fakeRate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606069" y="624125"/>
            <a:ext cx="2128762" cy="2194560"/>
          </a:xfrm>
          <a:prstGeom prst="rect">
            <a:avLst/>
          </a:prstGeom>
        </p:spPr>
      </p:pic>
      <p:pic>
        <p:nvPicPr>
          <p:cNvPr id="8" name="Picture 7" descr="preselectionDecay1_preselectionVLooseIsoDecay1_tEta_fakeRate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616896" y="2268220"/>
            <a:ext cx="2128762" cy="2194560"/>
          </a:xfrm>
          <a:prstGeom prst="rect">
            <a:avLst/>
          </a:prstGeom>
        </p:spPr>
      </p:pic>
      <p:pic>
        <p:nvPicPr>
          <p:cNvPr id="9" name="Picture 8" descr="preselectionDecay10_preselectionVLooseIsoDecay10_tEta_fakeRate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717391" y="3880129"/>
            <a:ext cx="2128762" cy="219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8774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11508752"/>
              </p:ext>
            </p:extLst>
          </p:nvPr>
        </p:nvGraphicFramePr>
        <p:xfrm>
          <a:off x="5397500" y="3162300"/>
          <a:ext cx="1270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469" name="Equation" r:id="rId3" imgW="127000" imgH="203200" progId="Equation.DSMT4">
                  <p:embed/>
                </p:oleObj>
              </mc:Choice>
              <mc:Fallback>
                <p:oleObj name="Equation" r:id="rId3" imgW="127000" imgH="203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397500" y="3162300"/>
                        <a:ext cx="127000" cy="203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82997630"/>
              </p:ext>
            </p:extLst>
          </p:nvPr>
        </p:nvGraphicFramePr>
        <p:xfrm>
          <a:off x="5397500" y="3162300"/>
          <a:ext cx="1270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470" name="Equation" r:id="rId5" imgW="127000" imgH="203200" progId="Equation.DSMT4">
                  <p:embed/>
                </p:oleObj>
              </mc:Choice>
              <mc:Fallback>
                <p:oleObj name="Equation" r:id="rId5" imgW="127000" imgH="203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397500" y="3162300"/>
                        <a:ext cx="127000" cy="203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5999" y="3550166"/>
            <a:ext cx="3693969" cy="214785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35191" y="947625"/>
            <a:ext cx="506230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charset="2"/>
              <a:buChar char="Ø"/>
            </a:pPr>
            <a:r>
              <a:rPr lang="en-US" sz="2000" dirty="0" smtClean="0"/>
              <a:t>Fakes estimated by multiplying a scale factor               to region III to obtain fake e</a:t>
            </a:r>
            <a:r>
              <a:rPr lang="en-US" sz="2000" dirty="0" smtClean="0">
                <a:sym typeface="Wingdings"/>
              </a:rPr>
              <a:t> in region I</a:t>
            </a:r>
          </a:p>
          <a:p>
            <a:pPr marL="342900" indent="-342900">
              <a:buFont typeface="Wingdings" charset="2"/>
              <a:buChar char="Ø"/>
            </a:pPr>
            <a:endParaRPr lang="en-US" sz="2000" dirty="0" smtClean="0">
              <a:sym typeface="Wingdings"/>
            </a:endParaRPr>
          </a:p>
          <a:p>
            <a:pPr marL="342900" indent="-342900">
              <a:buFont typeface="Wingdings" charset="2"/>
              <a:buChar char="Ø"/>
            </a:pPr>
            <a:r>
              <a:rPr lang="en-US" sz="2000" dirty="0" smtClean="0">
                <a:sym typeface="Wingdings"/>
              </a:rPr>
              <a:t>Validated using same procedure in Like Sign regions III and IV</a:t>
            </a:r>
            <a:endParaRPr lang="en-US" sz="2000" dirty="0"/>
          </a:p>
        </p:txBody>
      </p:sp>
      <p:sp>
        <p:nvSpPr>
          <p:cNvPr id="13" name="TextBox 12"/>
          <p:cNvSpPr txBox="1"/>
          <p:nvPr/>
        </p:nvSpPr>
        <p:spPr>
          <a:xfrm>
            <a:off x="5847770" y="5043431"/>
            <a:ext cx="30507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Data/MC  agreement with </a:t>
            </a:r>
            <a:r>
              <a:rPr lang="en-US" dirty="0"/>
              <a:t>3</a:t>
            </a:r>
            <a:r>
              <a:rPr lang="en-US" dirty="0" smtClean="0"/>
              <a:t>0 % norm uncertainty on fakes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6239710" y="947625"/>
            <a:ext cx="222623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algn="ctr"/>
            <a:r>
              <a:rPr lang="en-US" sz="1600" b="1" dirty="0" smtClean="0"/>
              <a:t>Preselection 0-jet Region II</a:t>
            </a:r>
            <a:endParaRPr lang="en-US" b="1" baseline="-25000" dirty="0">
              <a:sym typeface="Wingdings"/>
            </a:endParaRPr>
          </a:p>
          <a:p>
            <a:endParaRPr lang="en-US" dirty="0"/>
          </a:p>
        </p:txBody>
      </p:sp>
      <p:sp>
        <p:nvSpPr>
          <p:cNvPr id="16" name="Date Placeholder 1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HEXO Meeting, 11/21/16</a:t>
            </a:r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Nabarun Dev (University of Notre Dame)</a:t>
            </a:r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5D6C6F1-BE17-0D4A-9B0D-BD1CDA04D743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1430244" y="133804"/>
            <a:ext cx="72565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Reducible background : fake-</a:t>
            </a:r>
            <a:r>
              <a:rPr lang="en-US" sz="2800" b="1" smtClean="0"/>
              <a:t>rate method </a:t>
            </a:r>
            <a:r>
              <a:rPr lang="en-US" sz="2800" b="1" dirty="0" smtClean="0"/>
              <a:t>II</a:t>
            </a:r>
            <a:endParaRPr lang="en-US" sz="2800" b="1" dirty="0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26267091"/>
              </p:ext>
            </p:extLst>
          </p:nvPr>
        </p:nvGraphicFramePr>
        <p:xfrm>
          <a:off x="1493838" y="1236663"/>
          <a:ext cx="406400" cy="49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471" name="Equation" r:id="rId7" imgW="406400" imgH="495300" progId="Equation.DSMT4">
                  <p:embed/>
                </p:oleObj>
              </mc:Choice>
              <mc:Fallback>
                <p:oleObj name="Equation" r:id="rId7" imgW="406400" imgH="4953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493838" y="1236663"/>
                        <a:ext cx="406400" cy="495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4" descr="LFV_preselectionSS_collMass_type1_Fakes_PoissonErrors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728695" y="1605205"/>
            <a:ext cx="2753909" cy="3162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7592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LFV_preselection2Jet_collMass_type1_Fakes_PoissonErrors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735444" y="3524225"/>
            <a:ext cx="2217460" cy="2286000"/>
          </a:xfrm>
          <a:prstGeom prst="rect">
            <a:avLst/>
          </a:prstGeom>
        </p:spPr>
      </p:pic>
      <p:pic>
        <p:nvPicPr>
          <p:cNvPr id="7" name="Picture 6" descr="LFV_preselection1Jet_collMass_type1_Fakes_PoissonErrors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590998" y="773370"/>
            <a:ext cx="2217460" cy="247746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356264" y="89916"/>
            <a:ext cx="74798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P</a:t>
            </a:r>
            <a:r>
              <a:rPr lang="en-US" sz="2800" b="1" dirty="0" smtClean="0"/>
              <a:t>re-selection results: </a:t>
            </a:r>
            <a:r>
              <a:rPr lang="en-US" sz="2800" b="1" dirty="0" err="1" smtClean="0">
                <a:sym typeface="Wingdings"/>
              </a:rPr>
              <a:t>μτ</a:t>
            </a:r>
            <a:r>
              <a:rPr lang="en-US" sz="2800" b="1" baseline="-25000" dirty="0" err="1" smtClean="0">
                <a:sym typeface="Wingdings"/>
              </a:rPr>
              <a:t>h</a:t>
            </a:r>
            <a:r>
              <a:rPr lang="en-US" sz="2800" b="1" baseline="-25000" dirty="0" smtClean="0">
                <a:sym typeface="Wingdings"/>
              </a:rPr>
              <a:t> </a:t>
            </a:r>
            <a:endParaRPr lang="en-US" sz="2800" b="1" dirty="0"/>
          </a:p>
        </p:txBody>
      </p:sp>
      <p:pic>
        <p:nvPicPr>
          <p:cNvPr id="3" name="Picture 2" descr="LFV_preselection0Jet_collMass_type1_Fakes_PoissonErrors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97968" y="869102"/>
            <a:ext cx="2217460" cy="228600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597764" y="1163898"/>
            <a:ext cx="16864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 smtClean="0"/>
              <a:t>0-jet</a:t>
            </a:r>
            <a:endParaRPr lang="en-US" sz="1050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2953920" y="1123586"/>
            <a:ext cx="16864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1</a:t>
            </a:r>
            <a:r>
              <a:rPr lang="en-US" sz="1050" b="1" dirty="0" smtClean="0"/>
              <a:t>-jet</a:t>
            </a:r>
            <a:endParaRPr lang="en-US" sz="1050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2110719" y="3793694"/>
            <a:ext cx="16864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2</a:t>
            </a:r>
            <a:r>
              <a:rPr lang="en-US" sz="1050" b="1" dirty="0" smtClean="0"/>
              <a:t>-jet </a:t>
            </a:r>
            <a:endParaRPr lang="en-US" sz="1050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5367026" y="981772"/>
            <a:ext cx="3319774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Reducible background </a:t>
            </a:r>
            <a:br>
              <a:rPr lang="en-US" dirty="0" smtClean="0"/>
            </a:br>
            <a:r>
              <a:rPr lang="en-US" dirty="0" smtClean="0"/>
              <a:t>estimated using fully data driven </a:t>
            </a:r>
            <a:r>
              <a:rPr lang="en-US" dirty="0" err="1" smtClean="0"/>
              <a:t>fakerate</a:t>
            </a:r>
            <a:r>
              <a:rPr lang="en-US" dirty="0" smtClean="0"/>
              <a:t> method</a:t>
            </a:r>
          </a:p>
          <a:p>
            <a:r>
              <a:rPr lang="en-US" dirty="0"/>
              <a:t> </a:t>
            </a:r>
            <a:r>
              <a:rPr lang="en-US" dirty="0" smtClean="0"/>
              <a:t>      </a:t>
            </a:r>
            <a:endParaRPr lang="en-US" dirty="0"/>
          </a:p>
          <a:p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/>
              <a:t>Gray band : statistical uncertainties and systematic uncertainties added in </a:t>
            </a:r>
            <a:r>
              <a:rPr lang="en-US" dirty="0" smtClean="0"/>
              <a:t>quadrature</a:t>
            </a:r>
          </a:p>
          <a:p>
            <a:pPr marL="285750" indent="-285750">
              <a:buFont typeface="Arial"/>
              <a:buChar char="•"/>
            </a:pPr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dirty="0"/>
              <a:t>Good Data/MC agreement in all categories 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pPr marL="285750" indent="-285750">
              <a:buFont typeface="Arial"/>
              <a:buChar char="•"/>
            </a:pPr>
            <a:endParaRPr lang="en-US" dirty="0" smtClean="0"/>
          </a:p>
          <a:p>
            <a:pPr marL="285750" indent="-285750">
              <a:buFont typeface="Arial"/>
              <a:buChar char="•"/>
            </a:pPr>
            <a:endParaRPr lang="en-US" dirty="0"/>
          </a:p>
        </p:txBody>
      </p:sp>
      <p:sp>
        <p:nvSpPr>
          <p:cNvPr id="25" name="Date Placeholder 2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HEXO Meeting, 11/21/16</a:t>
            </a:r>
            <a:endParaRPr lang="en-US"/>
          </a:p>
        </p:txBody>
      </p:sp>
      <p:sp>
        <p:nvSpPr>
          <p:cNvPr id="26" name="Footer Placeholder 2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Nabarun Dev (University of Notre Dame)</a:t>
            </a:r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5D6C6F1-BE17-0D4A-9B0D-BD1CDA04D743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2271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HEXO Meeting, 11/21/16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Nabarun Dev (University of Notre Dame)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5D6C6F1-BE17-0D4A-9B0D-BD1CDA04D743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124200" y="116629"/>
            <a:ext cx="37946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sz="2400" b="1" dirty="0" smtClean="0"/>
              <a:t>Signal Selection   (</a:t>
            </a:r>
            <a:r>
              <a:rPr lang="en-US" sz="2000" b="1" dirty="0" smtClean="0"/>
              <a:t>H </a:t>
            </a:r>
            <a:r>
              <a:rPr lang="en-US" sz="2000" b="1" dirty="0" smtClean="0">
                <a:sym typeface="Wingdings"/>
              </a:rPr>
              <a:t> </a:t>
            </a:r>
            <a:r>
              <a:rPr lang="en-US" sz="2400" b="1" dirty="0" err="1" smtClean="0">
                <a:sym typeface="Wingdings"/>
              </a:rPr>
              <a:t>μτ</a:t>
            </a:r>
            <a:r>
              <a:rPr lang="en-US" sz="2400" b="1" baseline="-25000" dirty="0" err="1">
                <a:sym typeface="Wingdings"/>
              </a:rPr>
              <a:t>h</a:t>
            </a:r>
            <a:r>
              <a:rPr lang="en-US" sz="2400" b="1" dirty="0" smtClean="0">
                <a:sym typeface="Wingdings"/>
              </a:rPr>
              <a:t>)</a:t>
            </a:r>
            <a:endParaRPr lang="en-US" sz="2400" b="1" baseline="-25000" dirty="0">
              <a:sym typeface="Wingdings"/>
            </a:endParaRPr>
          </a:p>
          <a:p>
            <a:endParaRPr lang="en-US" sz="24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276335" y="4302346"/>
            <a:ext cx="86450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Cuts have been optimized by </a:t>
            </a:r>
            <a:r>
              <a:rPr lang="en-US" smtClean="0"/>
              <a:t>checking the </a:t>
            </a:r>
            <a:r>
              <a:rPr lang="en-US" dirty="0" smtClean="0"/>
              <a:t>limits. Procedure explained in previous talk  </a:t>
            </a:r>
            <a:r>
              <a:rPr lang="en-US" dirty="0" smtClean="0">
                <a:hlinkClick r:id="rId2"/>
              </a:rPr>
              <a:t>here</a:t>
            </a:r>
            <a:r>
              <a:rPr lang="en-US" dirty="0" smtClean="0"/>
              <a:t> </a:t>
            </a:r>
          </a:p>
          <a:p>
            <a:endParaRPr lang="en-US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304800" y="5225676"/>
            <a:ext cx="85313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Lower 100 GeV cut on on 2-jet invariant mass category in 2-jet loose category. The events in 2-jet loose which have an invariant mass less than 100 GeV are put into 1-jet category.  </a:t>
            </a:r>
            <a:endParaRPr lang="en-US" dirty="0"/>
          </a:p>
        </p:txBody>
      </p:sp>
      <p:pic>
        <p:nvPicPr>
          <p:cNvPr id="9" name="Picture 8" descr="Screen Shot 2016-12-18 at 10.18.48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644" y="939009"/>
            <a:ext cx="7854244" cy="2552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2394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3093467"/>
              </p:ext>
            </p:extLst>
          </p:nvPr>
        </p:nvGraphicFramePr>
        <p:xfrm>
          <a:off x="4572000" y="808998"/>
          <a:ext cx="4430890" cy="5061722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2789060"/>
                <a:gridCol w="1641830"/>
              </a:tblGrid>
              <a:tr h="233816">
                <a:tc>
                  <a:txBody>
                    <a:bodyPr/>
                    <a:lstStyle/>
                    <a:p>
                      <a:r>
                        <a:rPr lang="en-US" sz="1200" b="1" dirty="0" smtClean="0"/>
                        <a:t>Systematic Uncertainty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b="1" dirty="0"/>
                    </a:p>
                  </a:txBody>
                  <a:tcPr/>
                </a:tc>
              </a:tr>
              <a:tr h="312244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Muon Trigger/Id/Isolation</a:t>
                      </a:r>
                      <a:endParaRPr lang="en-US" sz="1200" b="1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2%</a:t>
                      </a:r>
                      <a:endParaRPr lang="en-US" sz="1200" b="1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303609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Electron Id/Isolation</a:t>
                      </a:r>
                      <a:endParaRPr lang="en-US" sz="1200" b="1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2%</a:t>
                      </a:r>
                      <a:endParaRPr lang="en-US" sz="1200" b="1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29606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b-tagging veto</a:t>
                      </a:r>
                      <a:endParaRPr lang="en-US" sz="1200" b="1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3%</a:t>
                      </a:r>
                      <a:endParaRPr lang="en-US" sz="1200" b="1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293957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Luminosity  </a:t>
                      </a:r>
                      <a:endParaRPr lang="en-US" sz="1200" b="1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6.2%</a:t>
                      </a:r>
                      <a:endParaRPr lang="en-US" sz="1200" b="1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342136">
                <a:tc>
                  <a:txBody>
                    <a:bodyPr/>
                    <a:lstStyle/>
                    <a:p>
                      <a:r>
                        <a:rPr lang="en-US" sz="1200" smtClean="0"/>
                        <a:t>Theory</a:t>
                      </a:r>
                      <a:r>
                        <a:rPr lang="en-US" sz="1200" baseline="0" smtClean="0"/>
                        <a:t> </a:t>
                      </a:r>
                      <a:r>
                        <a:rPr lang="en-US" sz="1200" baseline="0" dirty="0" smtClean="0"/>
                        <a:t>Uncertainty</a:t>
                      </a:r>
                      <a:endParaRPr lang="en-US" sz="1200" b="1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10%</a:t>
                      </a:r>
                      <a:endParaRPr lang="en-US" sz="1200" b="1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269293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Z</a:t>
                      </a:r>
                      <a:r>
                        <a:rPr lang="en-US" sz="1200" baseline="0" dirty="0" smtClean="0"/>
                        <a:t> </a:t>
                      </a:r>
                      <a:r>
                        <a:rPr lang="en-US" sz="1200" baseline="0" dirty="0" smtClean="0">
                          <a:sym typeface="Wingdings"/>
                        </a:rPr>
                        <a:t></a:t>
                      </a:r>
                      <a:endParaRPr lang="en-US" sz="1200" b="1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10% </a:t>
                      </a:r>
                      <a:endParaRPr lang="en-US" sz="1200" b="1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257268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WW,ZZ ,WZ background</a:t>
                      </a:r>
                      <a:endParaRPr lang="en-US" sz="1200" b="1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5% </a:t>
                      </a:r>
                      <a:endParaRPr lang="en-US" sz="1200" b="1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303684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W + Jets   background</a:t>
                      </a:r>
                      <a:endParaRPr lang="en-US" sz="1200" b="1" dirty="0" smtClean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10%</a:t>
                      </a:r>
                      <a:endParaRPr lang="en-US" sz="1200" b="1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257268">
                <a:tc>
                  <a:txBody>
                    <a:bodyPr/>
                    <a:lstStyle/>
                    <a:p>
                      <a:r>
                        <a:rPr lang="en-US" sz="1200" b="0" i="1" dirty="0" smtClean="0"/>
                        <a:t>        </a:t>
                      </a:r>
                      <a:r>
                        <a:rPr lang="en-US" sz="1200" b="0" i="0" dirty="0" smtClean="0"/>
                        <a:t>background</a:t>
                      </a:r>
                      <a:endParaRPr lang="en-US" sz="1200" b="0" i="1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dirty="0" smtClean="0"/>
                        <a:t>6%</a:t>
                      </a:r>
                      <a:endParaRPr lang="en-US" sz="1200" b="1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302835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Single top production</a:t>
                      </a:r>
                      <a:r>
                        <a:rPr lang="en-US" sz="1200" baseline="0" dirty="0" smtClean="0"/>
                        <a:t> </a:t>
                      </a:r>
                      <a:r>
                        <a:rPr lang="en-US" sz="1200" b="0" dirty="0" smtClean="0"/>
                        <a:t>background</a:t>
                      </a:r>
                      <a:endParaRPr lang="en-US" sz="1200" b="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5%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285917">
                <a:tc>
                  <a:txBody>
                    <a:bodyPr/>
                    <a:lstStyle/>
                    <a:p>
                      <a:r>
                        <a:rPr lang="en-US" sz="1200" b="0" dirty="0" smtClean="0"/>
                        <a:t>Reducible BG (</a:t>
                      </a:r>
                      <a:r>
                        <a:rPr lang="en-US" sz="1200" b="0" dirty="0" err="1" smtClean="0"/>
                        <a:t>fakerate</a:t>
                      </a:r>
                      <a:r>
                        <a:rPr lang="en-US" sz="1200" b="0" baseline="0" dirty="0" smtClean="0"/>
                        <a:t> </a:t>
                      </a:r>
                      <a:r>
                        <a:rPr lang="en-US" sz="1200" b="0" dirty="0" smtClean="0"/>
                        <a:t>method)</a:t>
                      </a:r>
                      <a:endParaRPr lang="en-US" sz="1200" b="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dirty="0" smtClean="0"/>
                        <a:t>30%</a:t>
                      </a:r>
                      <a:endParaRPr lang="en-US" sz="1200" b="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257268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Jet</a:t>
                      </a:r>
                      <a:r>
                        <a:rPr lang="en-US" sz="1200" baseline="0" dirty="0" smtClean="0"/>
                        <a:t> Energy Scale</a:t>
                      </a:r>
                      <a:endParaRPr lang="en-US" sz="1200" b="1" dirty="0"/>
                    </a:p>
                  </a:txBody>
                  <a:tcPr>
                    <a:solidFill>
                      <a:srgbClr val="D1CAC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 smtClean="0"/>
                        <a:t>± </a:t>
                      </a:r>
                      <a:r>
                        <a:rPr lang="en-US" sz="1400" b="0" dirty="0" err="1" smtClean="0"/>
                        <a:t>σ</a:t>
                      </a:r>
                      <a:endParaRPr lang="en-US" sz="1400" b="0" dirty="0"/>
                    </a:p>
                  </a:txBody>
                  <a:tcPr>
                    <a:solidFill>
                      <a:srgbClr val="D1CAC6"/>
                    </a:solidFill>
                  </a:tcPr>
                </a:tc>
              </a:tr>
              <a:tr h="257268">
                <a:tc>
                  <a:txBody>
                    <a:bodyPr/>
                    <a:lstStyle/>
                    <a:p>
                      <a:r>
                        <a:rPr lang="en-US" sz="1200" b="0" dirty="0" smtClean="0"/>
                        <a:t>Misidentified Tau shape</a:t>
                      </a:r>
                      <a:endParaRPr lang="en-US" sz="1200" b="0" dirty="0"/>
                    </a:p>
                  </a:txBody>
                  <a:tcPr>
                    <a:solidFill>
                      <a:srgbClr val="D1CAC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 smtClean="0"/>
                        <a:t>± </a:t>
                      </a:r>
                      <a:r>
                        <a:rPr lang="en-US" sz="1400" b="0" dirty="0" err="1" smtClean="0"/>
                        <a:t>σ</a:t>
                      </a:r>
                      <a:endParaRPr lang="en-US" sz="1400" b="0" dirty="0" smtClean="0"/>
                    </a:p>
                  </a:txBody>
                  <a:tcPr>
                    <a:solidFill>
                      <a:srgbClr val="D1CAC6"/>
                    </a:solidFill>
                  </a:tcPr>
                </a:tc>
              </a:tr>
              <a:tr h="257268">
                <a:tc>
                  <a:txBody>
                    <a:bodyPr/>
                    <a:lstStyle/>
                    <a:p>
                      <a:r>
                        <a:rPr lang="en-US" sz="1200" b="0" dirty="0" smtClean="0"/>
                        <a:t>Unclustered</a:t>
                      </a:r>
                      <a:r>
                        <a:rPr lang="en-US" sz="1200" b="0" baseline="0" dirty="0" smtClean="0"/>
                        <a:t> Energy Scale</a:t>
                      </a:r>
                      <a:endParaRPr lang="en-US" sz="1200" b="0" dirty="0"/>
                    </a:p>
                  </a:txBody>
                  <a:tcPr>
                    <a:solidFill>
                      <a:srgbClr val="D1CAC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 smtClean="0"/>
                        <a:t>± </a:t>
                      </a:r>
                      <a:r>
                        <a:rPr lang="en-US" sz="1400" b="0" dirty="0" err="1" smtClean="0"/>
                        <a:t>σ</a:t>
                      </a:r>
                      <a:endParaRPr lang="en-US" sz="1400" b="0" dirty="0" smtClean="0"/>
                    </a:p>
                  </a:txBody>
                  <a:tcPr>
                    <a:solidFill>
                      <a:srgbClr val="D1CAC6"/>
                    </a:solidFill>
                  </a:tcPr>
                </a:tc>
              </a:tr>
              <a:tr h="257268">
                <a:tc>
                  <a:txBody>
                    <a:bodyPr/>
                    <a:lstStyle/>
                    <a:p>
                      <a:r>
                        <a:rPr lang="en-US" sz="1200" b="0" dirty="0" smtClean="0"/>
                        <a:t>Tau Energy</a:t>
                      </a:r>
                      <a:r>
                        <a:rPr lang="en-US" sz="1200" b="0" baseline="0" dirty="0" smtClean="0"/>
                        <a:t> Scale</a:t>
                      </a:r>
                      <a:endParaRPr lang="en-US" sz="1200" b="0" dirty="0"/>
                    </a:p>
                  </a:txBody>
                  <a:tcPr>
                    <a:solidFill>
                      <a:srgbClr val="D1CAC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 smtClean="0"/>
                        <a:t>± </a:t>
                      </a:r>
                      <a:r>
                        <a:rPr lang="en-US" sz="1400" b="0" dirty="0" err="1" smtClean="0"/>
                        <a:t>σ</a:t>
                      </a:r>
                      <a:endParaRPr lang="en-US" sz="1400" b="0" dirty="0" smtClean="0"/>
                    </a:p>
                  </a:txBody>
                  <a:tcPr>
                    <a:solidFill>
                      <a:srgbClr val="D1CAC6"/>
                    </a:solidFill>
                  </a:tcPr>
                </a:tc>
              </a:tr>
              <a:tr h="25726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/>
                        <a:t>Muon Energy</a:t>
                      </a:r>
                      <a:r>
                        <a:rPr lang="en-US" sz="1200" b="0" baseline="0" dirty="0" smtClean="0"/>
                        <a:t> Scale</a:t>
                      </a:r>
                      <a:endParaRPr lang="en-US" sz="1200" b="0" dirty="0" smtClean="0"/>
                    </a:p>
                  </a:txBody>
                  <a:tcPr>
                    <a:solidFill>
                      <a:srgbClr val="D1CAC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 smtClean="0"/>
                        <a:t>To be added</a:t>
                      </a:r>
                    </a:p>
                  </a:txBody>
                  <a:tcPr>
                    <a:solidFill>
                      <a:srgbClr val="D1CAC6"/>
                    </a:solidFill>
                  </a:tcPr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549195" y="104588"/>
            <a:ext cx="51058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sz="2800" b="1" dirty="0" smtClean="0"/>
              <a:t>Systematics</a:t>
            </a:r>
            <a:r>
              <a:rPr lang="en-US" sz="2800" dirty="0" smtClean="0"/>
              <a:t>:</a:t>
            </a:r>
            <a:r>
              <a:rPr lang="en-US" sz="2800" b="1" dirty="0"/>
              <a:t>(H </a:t>
            </a:r>
            <a:r>
              <a:rPr lang="en-US" sz="2800" b="1" dirty="0" smtClean="0">
                <a:sym typeface="Wingdings"/>
              </a:rPr>
              <a:t> </a:t>
            </a:r>
            <a:r>
              <a:rPr lang="en-US" sz="2800" b="1" dirty="0" err="1" smtClean="0">
                <a:sym typeface="Wingdings"/>
              </a:rPr>
              <a:t>μτ</a:t>
            </a:r>
            <a:r>
              <a:rPr lang="en-US" sz="2800" b="1" baseline="-25000" dirty="0" err="1">
                <a:sym typeface="Wingdings"/>
              </a:rPr>
              <a:t>h</a:t>
            </a:r>
            <a:r>
              <a:rPr lang="en-US" sz="2800" b="1" dirty="0" smtClean="0">
                <a:sym typeface="Wingdings"/>
              </a:rPr>
              <a:t>)</a:t>
            </a:r>
            <a:endParaRPr lang="en-US" sz="2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HEXO Meeting, 11/21/16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Nabarun Dev (University of Notre Dame)</a:t>
            </a:r>
            <a:endParaRPr lang="en-US"/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52289685"/>
              </p:ext>
            </p:extLst>
          </p:nvPr>
        </p:nvGraphicFramePr>
        <p:xfrm>
          <a:off x="4975786" y="2671063"/>
          <a:ext cx="907477" cy="2457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481" name="Equation" r:id="rId4" imgW="609600" imgH="165100" progId="Equation.DSMT4">
                  <p:embed/>
                </p:oleObj>
              </mc:Choice>
              <mc:Fallback>
                <p:oleObj name="Equation" r:id="rId4" imgW="609600" imgH="1651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975786" y="2671063"/>
                        <a:ext cx="907477" cy="2457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8315937"/>
              </p:ext>
            </p:extLst>
          </p:nvPr>
        </p:nvGraphicFramePr>
        <p:xfrm>
          <a:off x="4637649" y="3463465"/>
          <a:ext cx="338137" cy="261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482" name="Equation" r:id="rId6" imgW="177800" imgH="177800" progId="Equation.DSMT4">
                  <p:embed/>
                </p:oleObj>
              </mc:Choice>
              <mc:Fallback>
                <p:oleObj name="Equation" r:id="rId6" imgW="177800" imgH="177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637649" y="3463465"/>
                        <a:ext cx="338137" cy="261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457200" y="925599"/>
            <a:ext cx="336589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Shape Uncertainties applied for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Jet Energy Scale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Unclustered Energy Scale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Tau Energy scale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Misidentified tau shape</a:t>
            </a:r>
          </a:p>
          <a:p>
            <a:pPr marL="1200150" lvl="2" indent="-285750">
              <a:buFont typeface="Wingdings" charset="2"/>
              <a:buChar char="Ø"/>
            </a:pPr>
            <a:r>
              <a:rPr lang="en-US" dirty="0" smtClean="0"/>
              <a:t>Vary by</a:t>
            </a:r>
          </a:p>
          <a:p>
            <a:pPr lvl="2"/>
            <a:endParaRPr lang="en-US" dirty="0"/>
          </a:p>
        </p:txBody>
      </p:sp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96303833"/>
              </p:ext>
            </p:extLst>
          </p:nvPr>
        </p:nvGraphicFramePr>
        <p:xfrm>
          <a:off x="2549195" y="2593439"/>
          <a:ext cx="519447" cy="3584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483" name="Equation" r:id="rId8" imgW="241300" imgH="165100" progId="Equation.DSMT4">
                  <p:embed/>
                </p:oleObj>
              </mc:Choice>
              <mc:Fallback>
                <p:oleObj name="Equation" r:id="rId8" imgW="241300" imgH="1651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549195" y="2593439"/>
                        <a:ext cx="519447" cy="35840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457200" y="3555219"/>
            <a:ext cx="33658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Bin-by-Bin Uncertainty applied</a:t>
            </a:r>
          </a:p>
          <a:p>
            <a:pPr marL="285750" indent="-285750">
              <a:buFont typeface="Arial"/>
              <a:buChar char="•"/>
            </a:pPr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Overall uncertainty of 3% applied on b-tagging veto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57200" y="5229412"/>
            <a:ext cx="336589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Number following  </a:t>
            </a:r>
            <a:r>
              <a:rPr lang="en-US" sz="2000" dirty="0" smtClean="0"/>
              <a:t>⊕</a:t>
            </a:r>
            <a:r>
              <a:rPr lang="en-US" dirty="0" smtClean="0"/>
              <a:t> is uncorrelated between categories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5D6C6F1-BE17-0D4A-9B0D-BD1CDA04D743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1075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FV_gg_collMass_type1_Fakes_PoissonErrors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43197" y="679118"/>
            <a:ext cx="2128761" cy="2342177"/>
          </a:xfrm>
          <a:prstGeom prst="rect">
            <a:avLst/>
          </a:prstGeom>
        </p:spPr>
      </p:pic>
      <p:pic>
        <p:nvPicPr>
          <p:cNvPr id="6" name="Picture 5" descr="LFV_boost_collMass_type1_Fakes_PoissonErrors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377134" y="752927"/>
            <a:ext cx="2128762" cy="2194560"/>
          </a:xfrm>
          <a:prstGeom prst="rect">
            <a:avLst/>
          </a:prstGeom>
        </p:spPr>
      </p:pic>
      <p:pic>
        <p:nvPicPr>
          <p:cNvPr id="7" name="Picture 6" descr="LFV_vbf_gg_collMass_type1_Fakes_PoissonErrors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571694" y="752927"/>
            <a:ext cx="2128762" cy="2194560"/>
          </a:xfrm>
          <a:prstGeom prst="rect">
            <a:avLst/>
          </a:prstGeom>
        </p:spPr>
      </p:pic>
      <p:pic>
        <p:nvPicPr>
          <p:cNvPr id="13" name="Picture 12" descr="LFV_vbf_vbf_collMass_type1_Fakes_PoissonErrors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674491" y="752926"/>
            <a:ext cx="2128762" cy="219456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67464" y="110878"/>
            <a:ext cx="8547956" cy="12413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algn="ctr"/>
            <a:r>
              <a:rPr lang="en-US" sz="2800" b="1" dirty="0" smtClean="0"/>
              <a:t>Final Selection Plots: fake rate method  </a:t>
            </a:r>
            <a:endParaRPr lang="en-US" sz="2800" b="1" baseline="-25000" dirty="0">
              <a:sym typeface="Wingdings"/>
            </a:endParaRPr>
          </a:p>
          <a:p>
            <a:pPr marL="0" lvl="1" algn="ctr"/>
            <a:endParaRPr lang="en-US" sz="2800" b="1" baseline="-25000" dirty="0">
              <a:sym typeface="Wingdings"/>
            </a:endParaRPr>
          </a:p>
          <a:p>
            <a:endParaRPr lang="en-US" sz="2800" dirty="0"/>
          </a:p>
        </p:txBody>
      </p:sp>
      <p:sp>
        <p:nvSpPr>
          <p:cNvPr id="8" name="TextBox 7"/>
          <p:cNvSpPr txBox="1"/>
          <p:nvPr/>
        </p:nvSpPr>
        <p:spPr>
          <a:xfrm>
            <a:off x="657833" y="1049809"/>
            <a:ext cx="16864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/>
              <a:t>0-jet</a:t>
            </a:r>
            <a:endParaRPr lang="en-US" sz="1050" dirty="0"/>
          </a:p>
        </p:txBody>
      </p:sp>
      <p:sp>
        <p:nvSpPr>
          <p:cNvPr id="9" name="TextBox 8"/>
          <p:cNvSpPr txBox="1"/>
          <p:nvPr/>
        </p:nvSpPr>
        <p:spPr>
          <a:xfrm>
            <a:off x="2741181" y="1049809"/>
            <a:ext cx="16864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1</a:t>
            </a:r>
            <a:r>
              <a:rPr lang="en-US" sz="1050" dirty="0" smtClean="0"/>
              <a:t>-jet</a:t>
            </a:r>
            <a:endParaRPr lang="en-US" sz="1050" dirty="0"/>
          </a:p>
        </p:txBody>
      </p:sp>
      <p:sp>
        <p:nvSpPr>
          <p:cNvPr id="10" name="TextBox 9"/>
          <p:cNvSpPr txBox="1"/>
          <p:nvPr/>
        </p:nvSpPr>
        <p:spPr>
          <a:xfrm>
            <a:off x="5866155" y="1746433"/>
            <a:ext cx="168640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2</a:t>
            </a:r>
            <a:r>
              <a:rPr lang="en-US" sz="900" dirty="0" smtClean="0"/>
              <a:t>-jet </a:t>
            </a:r>
            <a:r>
              <a:rPr lang="en-US" sz="900" dirty="0" err="1" smtClean="0"/>
              <a:t>gg</a:t>
            </a:r>
            <a:endParaRPr lang="en-US" sz="900" dirty="0"/>
          </a:p>
        </p:txBody>
      </p:sp>
      <p:sp>
        <p:nvSpPr>
          <p:cNvPr id="11" name="TextBox 10"/>
          <p:cNvSpPr txBox="1"/>
          <p:nvPr/>
        </p:nvSpPr>
        <p:spPr>
          <a:xfrm>
            <a:off x="7909406" y="1746433"/>
            <a:ext cx="168640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2-jet </a:t>
            </a:r>
            <a:r>
              <a:rPr lang="en-US" sz="900" dirty="0" err="1" smtClean="0"/>
              <a:t>vbf</a:t>
            </a:r>
            <a:endParaRPr lang="en-US" sz="900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HEXO Meeting, 11/21/16</a:t>
            </a:r>
            <a:endParaRPr lang="en-US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 smtClean="0"/>
              <a:t>Nabarun Dev (University of Notre Dame)</a:t>
            </a:r>
            <a:endParaRPr lang="en-US" b="1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5D6C6F1-BE17-0D4A-9B0D-BD1CDA04D743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6717426"/>
              </p:ext>
            </p:extLst>
          </p:nvPr>
        </p:nvGraphicFramePr>
        <p:xfrm>
          <a:off x="821065" y="4212792"/>
          <a:ext cx="7463016" cy="1251801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243836"/>
                <a:gridCol w="1243836"/>
                <a:gridCol w="1243836"/>
                <a:gridCol w="1243836"/>
                <a:gridCol w="1243836"/>
                <a:gridCol w="1243836"/>
              </a:tblGrid>
              <a:tr h="396995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2-gg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2-vbf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Combined</a:t>
                      </a:r>
                      <a:endParaRPr lang="en-US" sz="1200" dirty="0"/>
                    </a:p>
                  </a:txBody>
                  <a:tcPr/>
                </a:tc>
              </a:tr>
              <a:tr h="33616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Limits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 smtClean="0"/>
                        <a:t>1.65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 smtClean="0"/>
                        <a:t>1.68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 smtClean="0"/>
                        <a:t>3.09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1.59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0.86</a:t>
                      </a:r>
                      <a:endParaRPr lang="en-US" sz="1200" dirty="0"/>
                    </a:p>
                  </a:txBody>
                  <a:tcPr/>
                </a:tc>
              </a:tr>
              <a:tr h="51864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Significance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 smtClean="0"/>
                        <a:t>1.18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 smtClean="0"/>
                        <a:t>1.08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 smtClean="0"/>
                        <a:t>0.64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 smtClean="0"/>
                        <a:t>1.29</a:t>
                      </a:r>
                      <a:endParaRPr lang="en-US" sz="1200" dirty="0" smtClean="0"/>
                    </a:p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 smtClean="0"/>
                        <a:t>2.25</a:t>
                      </a:r>
                      <a:endParaRPr lang="en-US" sz="12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3" name="TextBox 22"/>
          <p:cNvSpPr txBox="1"/>
          <p:nvPr/>
        </p:nvSpPr>
        <p:spPr>
          <a:xfrm>
            <a:off x="2578666" y="3367689"/>
            <a:ext cx="4696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Expected limits and significance at 20.1/fb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367114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HEXO Meeting, 11/21/16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Nabarun Dev (University of Notre Dame)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5D6C6F1-BE17-0D4A-9B0D-BD1CDA04D743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128448" y="2640424"/>
            <a:ext cx="42775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i="1" dirty="0" smtClean="0">
                <a:sym typeface="Wingdings"/>
              </a:rPr>
              <a:t>Review of H</a:t>
            </a:r>
            <a:r>
              <a:rPr lang="en-US" sz="3600" b="1" i="1" dirty="0">
                <a:sym typeface="Wingdings"/>
              </a:rPr>
              <a:t>-</a:t>
            </a:r>
            <a:r>
              <a:rPr lang="en-US" sz="3600" b="1" i="1" dirty="0" smtClean="0">
                <a:sym typeface="Wingdings"/>
              </a:rPr>
              <a:t>&gt;</a:t>
            </a:r>
            <a:r>
              <a:rPr lang="en-US" sz="3600" b="1" i="1" dirty="0" err="1">
                <a:sym typeface="Wingdings"/>
              </a:rPr>
              <a:t>e</a:t>
            </a:r>
            <a:r>
              <a:rPr lang="en-US" sz="3600" b="1" i="1" dirty="0" err="1" smtClean="0"/>
              <a:t>τ</a:t>
            </a:r>
            <a:r>
              <a:rPr lang="en-US" sz="3600" b="1" i="1" dirty="0" smtClean="0"/>
              <a:t> </a:t>
            </a:r>
            <a:endParaRPr lang="en-US" sz="36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319606" y="5955268"/>
            <a:ext cx="5046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*Details in in talk  </a:t>
            </a:r>
            <a:r>
              <a:rPr lang="en-US" dirty="0" smtClean="0">
                <a:hlinkClick r:id="rId2"/>
              </a:rPr>
              <a:t>here</a:t>
            </a:r>
            <a:r>
              <a:rPr lang="en-US" dirty="0"/>
              <a:t> </a:t>
            </a:r>
            <a:r>
              <a:rPr lang="en-US" dirty="0" smtClean="0"/>
              <a:t>and backup.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145324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97015" y="87757"/>
            <a:ext cx="61897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Categories and Channels</a:t>
            </a:r>
            <a:endParaRPr lang="en-US" sz="28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321546" y="592134"/>
            <a:ext cx="858048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Analogous to </a:t>
            </a:r>
            <a:r>
              <a:rPr lang="en-US" dirty="0" err="1" smtClean="0"/>
              <a:t>H</a:t>
            </a:r>
            <a:r>
              <a:rPr lang="en-US" dirty="0" err="1" smtClean="0">
                <a:sym typeface="Wingdings"/>
              </a:rPr>
              <a:t></a:t>
            </a:r>
            <a:r>
              <a:rPr lang="en-US" sz="2000" dirty="0" err="1"/>
              <a:t>μτ</a:t>
            </a:r>
            <a:r>
              <a:rPr lang="en-US" dirty="0" smtClean="0">
                <a:sym typeface="Wingdings"/>
              </a:rPr>
              <a:t> </a:t>
            </a:r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Four Categories:</a:t>
            </a:r>
          </a:p>
          <a:p>
            <a:pPr lvl="1"/>
            <a:r>
              <a:rPr lang="en-US" dirty="0"/>
              <a:t>B</a:t>
            </a:r>
            <a:r>
              <a:rPr lang="en-US" dirty="0" smtClean="0"/>
              <a:t>ased </a:t>
            </a:r>
            <a:r>
              <a:rPr lang="en-US" smtClean="0"/>
              <a:t>on the </a:t>
            </a:r>
            <a:r>
              <a:rPr lang="en-US" dirty="0" smtClean="0"/>
              <a:t>number of </a:t>
            </a:r>
            <a:r>
              <a:rPr lang="en-US" smtClean="0"/>
              <a:t>jets with </a:t>
            </a:r>
            <a:r>
              <a:rPr lang="en-US" dirty="0" err="1" smtClean="0"/>
              <a:t>p</a:t>
            </a:r>
            <a:r>
              <a:rPr lang="en-US" baseline="-25000" dirty="0" err="1" smtClean="0"/>
              <a:t>T</a:t>
            </a:r>
            <a:r>
              <a:rPr lang="en-US" baseline="-25000" dirty="0" smtClean="0"/>
              <a:t> </a:t>
            </a:r>
            <a:r>
              <a:rPr lang="en-US" dirty="0" smtClean="0"/>
              <a:t>&gt; 30 GeV, |η|&lt;4.7 and PF ID loose:</a:t>
            </a:r>
          </a:p>
          <a:p>
            <a:pPr marL="285750" indent="-285750">
              <a:buFont typeface="Arial"/>
              <a:buChar char="•"/>
            </a:pPr>
            <a:endParaRPr lang="en-US" dirty="0" smtClean="0"/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0-Jet and 1-Jet ( dominated by gluon-gluon fusion)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2-jet </a:t>
            </a:r>
            <a:r>
              <a:rPr lang="en-US" smtClean="0"/>
              <a:t>( both </a:t>
            </a:r>
            <a:r>
              <a:rPr lang="en-US" dirty="0" err="1" smtClean="0"/>
              <a:t>ggH</a:t>
            </a:r>
            <a:r>
              <a:rPr lang="en-US" dirty="0" smtClean="0"/>
              <a:t> and VBF events)</a:t>
            </a:r>
            <a:endParaRPr lang="en-US" dirty="0"/>
          </a:p>
          <a:p>
            <a:pPr marL="742950" lvl="1" indent="-285750">
              <a:buFont typeface="Arial"/>
              <a:buChar char="•"/>
            </a:pPr>
            <a:endParaRPr lang="en-US" dirty="0" smtClean="0"/>
          </a:p>
          <a:p>
            <a:pPr lvl="1"/>
            <a:r>
              <a:rPr lang="en-US" smtClean="0"/>
              <a:t>The </a:t>
            </a:r>
            <a:r>
              <a:rPr lang="en-US" dirty="0" smtClean="0"/>
              <a:t>2-jet category </a:t>
            </a:r>
            <a:r>
              <a:rPr lang="en-US" smtClean="0"/>
              <a:t>is further </a:t>
            </a:r>
            <a:r>
              <a:rPr lang="en-US" dirty="0" smtClean="0"/>
              <a:t>divided into two categories based on mass and </a:t>
            </a:r>
            <a:r>
              <a:rPr lang="en-US" dirty="0" err="1" smtClean="0"/>
              <a:t>Δη</a:t>
            </a:r>
            <a:r>
              <a:rPr lang="en-US" dirty="0" smtClean="0"/>
              <a:t> </a:t>
            </a:r>
            <a:r>
              <a:rPr lang="en-US" smtClean="0"/>
              <a:t>of the </a:t>
            </a:r>
            <a:r>
              <a:rPr lang="en-US" dirty="0" err="1" smtClean="0"/>
              <a:t>dijet</a:t>
            </a:r>
            <a:r>
              <a:rPr lang="en-US" dirty="0" smtClean="0"/>
              <a:t>: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 2-jet gluon-gluon fusion rich (</a:t>
            </a:r>
            <a:r>
              <a:rPr lang="en-US" dirty="0" err="1" smtClean="0"/>
              <a:t>m</a:t>
            </a:r>
            <a:r>
              <a:rPr lang="en-US" baseline="-25000" dirty="0" err="1" smtClean="0"/>
              <a:t>jj</a:t>
            </a:r>
            <a:r>
              <a:rPr lang="en-US" dirty="0" smtClean="0"/>
              <a:t>&lt;550 GeV  )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 2-jet VBF rich </a:t>
            </a:r>
            <a:r>
              <a:rPr lang="en-US" dirty="0"/>
              <a:t>(</a:t>
            </a:r>
            <a:r>
              <a:rPr lang="en-US" dirty="0" err="1" smtClean="0"/>
              <a:t>m</a:t>
            </a:r>
            <a:r>
              <a:rPr lang="en-US" baseline="-25000" dirty="0" err="1" smtClean="0"/>
              <a:t>jj</a:t>
            </a:r>
            <a:r>
              <a:rPr lang="en-US" dirty="0" smtClean="0"/>
              <a:t>&gt;=550 </a:t>
            </a:r>
            <a:r>
              <a:rPr lang="en-US" dirty="0"/>
              <a:t>GeV </a:t>
            </a:r>
            <a:r>
              <a:rPr lang="en-US" dirty="0" smtClean="0"/>
              <a:t>)</a:t>
            </a:r>
            <a:endParaRPr lang="en-US" dirty="0"/>
          </a:p>
          <a:p>
            <a:pPr marL="742950" lvl="1" indent="-285750">
              <a:buFont typeface="Arial"/>
              <a:buChar char="•"/>
            </a:pP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321546" y="3657666"/>
            <a:ext cx="7749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Two channels per category: electronic and hadronic</a:t>
            </a:r>
          </a:p>
        </p:txBody>
      </p:sp>
      <p:sp>
        <p:nvSpPr>
          <p:cNvPr id="7" name="Rectangle 6"/>
          <p:cNvSpPr/>
          <p:nvPr/>
        </p:nvSpPr>
        <p:spPr>
          <a:xfrm>
            <a:off x="6216847" y="5525962"/>
            <a:ext cx="257238" cy="2411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6723967" y="5325643"/>
            <a:ext cx="257238" cy="2411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7226148" y="4370643"/>
            <a:ext cx="257238" cy="2411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Date Placeholder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HEXO Meeting, 11/21/16</a:t>
            </a:r>
            <a:endParaRPr lang="en-US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Nabarun Dev (University of Notre Dame)</a:t>
            </a:r>
            <a:endParaRPr lang="en-US"/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5D6C6F1-BE17-0D4A-9B0D-BD1CDA04D743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6313" y="4131030"/>
            <a:ext cx="2236627" cy="1860826"/>
          </a:xfrm>
          <a:prstGeom prst="rect">
            <a:avLst/>
          </a:prstGeom>
        </p:spPr>
      </p:pic>
      <p:pic>
        <p:nvPicPr>
          <p:cNvPr id="6" name="Picture 5" descr="Screen Shot 2016-12-14 at 10.57.2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899" y="4227838"/>
            <a:ext cx="3068143" cy="2096762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7132080" y="5205730"/>
            <a:ext cx="257238" cy="245353"/>
          </a:xfrm>
          <a:prstGeom prst="rect">
            <a:avLst/>
          </a:prstGeom>
          <a:solidFill>
            <a:srgbClr val="FFFFFF"/>
          </a:solidFill>
          <a:ln/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7226148" y="5325643"/>
            <a:ext cx="257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68247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HEXO Meeting, 11/21/16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Nabarun Dev (University of Notre Dame)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5D6C6F1-BE17-0D4A-9B0D-BD1CDA04D743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211596" y="337972"/>
            <a:ext cx="5330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Standard Model and the Higgs Boson : II </a:t>
            </a:r>
            <a:endParaRPr 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454651" y="1066234"/>
            <a:ext cx="82150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Ø"/>
            </a:pPr>
            <a:r>
              <a:rPr lang="en-US" dirty="0"/>
              <a:t>C</a:t>
            </a:r>
            <a:r>
              <a:rPr lang="en-US" dirty="0" smtClean="0"/>
              <a:t>ombined ~5σ excess observed in channels where Higgs decays to two  photons or two Z bosons </a:t>
            </a:r>
            <a:endParaRPr lang="en-US" dirty="0"/>
          </a:p>
        </p:txBody>
      </p:sp>
      <p:pic>
        <p:nvPicPr>
          <p:cNvPr id="9" name="Picture 8" descr="image1_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5675" y="1587126"/>
            <a:ext cx="5727657" cy="280324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20183" y="2210867"/>
            <a:ext cx="225549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Latest results from CMS experiment confirming the excess consistent with the Higgs boson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54651" y="4570273"/>
            <a:ext cx="814868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Ø"/>
            </a:pPr>
            <a:r>
              <a:rPr lang="en-US" dirty="0" smtClean="0"/>
              <a:t>The discovery of the </a:t>
            </a:r>
            <a:r>
              <a:rPr lang="en-US" dirty="0"/>
              <a:t>Higgs provides </a:t>
            </a:r>
            <a:r>
              <a:rPr lang="en-US" dirty="0" smtClean="0"/>
              <a:t>a with a portal </a:t>
            </a:r>
            <a:r>
              <a:rPr lang="en-US" dirty="0"/>
              <a:t>for us to </a:t>
            </a:r>
            <a:r>
              <a:rPr lang="en-US" dirty="0" smtClean="0"/>
              <a:t>not </a:t>
            </a:r>
            <a:r>
              <a:rPr lang="en-US" dirty="0"/>
              <a:t>study the processes </a:t>
            </a:r>
            <a:r>
              <a:rPr lang="en-US" dirty="0" smtClean="0"/>
              <a:t>within </a:t>
            </a:r>
            <a:r>
              <a:rPr lang="en-US" dirty="0"/>
              <a:t>SM, but also to look for new </a:t>
            </a:r>
            <a:r>
              <a:rPr lang="en-US" dirty="0" smtClean="0"/>
              <a:t>physics processes </a:t>
            </a:r>
            <a:r>
              <a:rPr lang="en-US" dirty="0"/>
              <a:t>beyond </a:t>
            </a:r>
            <a:r>
              <a:rPr lang="en-US" dirty="0" smtClean="0"/>
              <a:t>it </a:t>
            </a:r>
            <a:r>
              <a:rPr lang="en-US" dirty="0"/>
              <a:t>(BSM)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r>
              <a:rPr lang="en-US" dirty="0" smtClean="0"/>
              <a:t>Indeed, </a:t>
            </a:r>
            <a:r>
              <a:rPr lang="en-US" dirty="0"/>
              <a:t>of the main goals of the LHC physics </a:t>
            </a:r>
            <a:r>
              <a:rPr lang="en-US" dirty="0" smtClean="0"/>
              <a:t>program </a:t>
            </a:r>
            <a:r>
              <a:rPr lang="en-US" dirty="0"/>
              <a:t>at CERN is </a:t>
            </a:r>
            <a:r>
              <a:rPr lang="en-US" dirty="0" smtClean="0"/>
              <a:t>to search </a:t>
            </a:r>
            <a:r>
              <a:rPr lang="en-US" dirty="0"/>
              <a:t>for such BSM </a:t>
            </a:r>
            <a:r>
              <a:rPr lang="en-US" dirty="0" smtClean="0"/>
              <a:t>processes.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955978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7E824-90D5-194D-8B5C-C8C2C73FE486}" type="slidenum">
              <a:rPr lang="en-US" smtClean="0"/>
              <a:t>40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341168" y="45601"/>
            <a:ext cx="8534400" cy="758825"/>
          </a:xfrm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Background</a:t>
            </a:r>
            <a:r>
              <a:rPr lang="en-US" b="1" dirty="0" smtClean="0">
                <a:solidFill>
                  <a:schemeClr val="tx1"/>
                </a:solidFill>
              </a:rPr>
              <a:t>: </a:t>
            </a:r>
            <a:r>
              <a:rPr lang="en-US" b="1" dirty="0" err="1" smtClean="0">
                <a:solidFill>
                  <a:schemeClr val="tx1"/>
                </a:solidFill>
              </a:rPr>
              <a:t>eτ</a:t>
            </a:r>
            <a:r>
              <a:rPr lang="en-US" b="1" baseline="-25000" dirty="0" err="1" smtClean="0">
                <a:solidFill>
                  <a:schemeClr val="tx1"/>
                </a:solidFill>
              </a:rPr>
              <a:t>h</a:t>
            </a:r>
            <a:endParaRPr lang="en-US" b="1" baseline="-25000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57393" y="1063769"/>
            <a:ext cx="4629150" cy="494476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endParaRPr lang="en-US" sz="2000" dirty="0"/>
          </a:p>
          <a:p>
            <a:r>
              <a:rPr lang="en-US" sz="2000" b="1" dirty="0" err="1" smtClean="0">
                <a:solidFill>
                  <a:srgbClr val="E6B946"/>
                </a:solidFill>
              </a:rPr>
              <a:t>Z</a:t>
            </a:r>
            <a:r>
              <a:rPr lang="en-US" sz="2000" b="1" dirty="0" err="1" smtClean="0">
                <a:solidFill>
                  <a:srgbClr val="E6B946"/>
                </a:solidFill>
                <a:sym typeface="Wingdings"/>
              </a:rPr>
              <a:t></a:t>
            </a:r>
            <a:r>
              <a:rPr lang="en-US" sz="2000" b="1" dirty="0" err="1" smtClean="0">
                <a:solidFill>
                  <a:srgbClr val="E6B946"/>
                </a:solidFill>
                <a:latin typeface="Symbol" charset="2"/>
                <a:cs typeface="Symbol" charset="2"/>
                <a:sym typeface="Wingdings"/>
              </a:rPr>
              <a:t>tt</a:t>
            </a:r>
            <a:r>
              <a:rPr lang="en-US" sz="2000" dirty="0" smtClean="0">
                <a:sym typeface="Wingdings"/>
              </a:rPr>
              <a:t>: taken from </a:t>
            </a:r>
            <a:r>
              <a:rPr lang="en-US" sz="2000" dirty="0" err="1" smtClean="0">
                <a:sym typeface="Wingdings"/>
              </a:rPr>
              <a:t>Madgraph</a:t>
            </a:r>
            <a:r>
              <a:rPr lang="en-US" sz="2000" dirty="0" smtClean="0">
                <a:sym typeface="Wingdings"/>
              </a:rPr>
              <a:t> MC, with stitched exclusive (DY1(2/3/4)Jets) and inclusive samples</a:t>
            </a:r>
          </a:p>
          <a:p>
            <a:endParaRPr lang="en-US" sz="2000" dirty="0">
              <a:sym typeface="Wingdings"/>
            </a:endParaRPr>
          </a:p>
          <a:p>
            <a:r>
              <a:rPr lang="en-US" sz="2000" b="1" dirty="0" smtClean="0">
                <a:solidFill>
                  <a:schemeClr val="accent5"/>
                </a:solidFill>
                <a:sym typeface="Wingdings"/>
              </a:rPr>
              <a:t>Other </a:t>
            </a:r>
            <a:r>
              <a:rPr lang="en-US" sz="2000" b="1" dirty="0" err="1" smtClean="0">
                <a:solidFill>
                  <a:schemeClr val="accent5"/>
                </a:solidFill>
                <a:sym typeface="Wingdings"/>
              </a:rPr>
              <a:t>Drell</a:t>
            </a:r>
            <a:r>
              <a:rPr lang="en-US" sz="2000" b="1" dirty="0" smtClean="0">
                <a:solidFill>
                  <a:schemeClr val="accent5"/>
                </a:solidFill>
                <a:sym typeface="Wingdings"/>
              </a:rPr>
              <a:t>-Yan</a:t>
            </a:r>
            <a:r>
              <a:rPr lang="en-US" sz="2000" dirty="0" smtClean="0">
                <a:sym typeface="Wingdings"/>
              </a:rPr>
              <a:t>: </a:t>
            </a:r>
            <a:r>
              <a:rPr lang="en-US" sz="2000" dirty="0" err="1" smtClean="0">
                <a:sym typeface="Wingdings"/>
              </a:rPr>
              <a:t>Zll</a:t>
            </a:r>
            <a:r>
              <a:rPr lang="en-US" sz="2000" dirty="0" smtClean="0">
                <a:sym typeface="Wingdings"/>
              </a:rPr>
              <a:t> and events where a jet fakes the </a:t>
            </a:r>
            <a:r>
              <a:rPr lang="en-US" sz="2000" dirty="0" err="1" smtClean="0">
                <a:latin typeface="Symbol" charset="2"/>
                <a:cs typeface="Symbol" charset="2"/>
                <a:sym typeface="Wingdings"/>
              </a:rPr>
              <a:t>t</a:t>
            </a:r>
            <a:r>
              <a:rPr lang="en-US" sz="2000" baseline="-25000" dirty="0" err="1" smtClean="0">
                <a:sym typeface="Wingdings"/>
              </a:rPr>
              <a:t>h</a:t>
            </a:r>
            <a:endParaRPr lang="en-US" sz="2000" baseline="-25000" dirty="0" smtClean="0">
              <a:sym typeface="Wingdings"/>
            </a:endParaRPr>
          </a:p>
          <a:p>
            <a:endParaRPr lang="en-US" sz="2000" dirty="0">
              <a:sym typeface="Wingdings"/>
            </a:endParaRPr>
          </a:p>
          <a:p>
            <a:r>
              <a:rPr lang="en-US" sz="2000" b="1" dirty="0" err="1">
                <a:solidFill>
                  <a:srgbClr val="ED82B9"/>
                </a:solidFill>
                <a:sym typeface="Wingdings"/>
              </a:rPr>
              <a:t>t</a:t>
            </a:r>
            <a:r>
              <a:rPr lang="en-US" sz="2000" b="1" dirty="0" err="1" smtClean="0">
                <a:solidFill>
                  <a:srgbClr val="ED82B9"/>
                </a:solidFill>
                <a:sym typeface="Wingdings"/>
              </a:rPr>
              <a:t>tbar</a:t>
            </a:r>
            <a:r>
              <a:rPr lang="en-US" sz="2000" dirty="0" smtClean="0">
                <a:sym typeface="Wingdings"/>
              </a:rPr>
              <a:t>: from </a:t>
            </a:r>
            <a:r>
              <a:rPr lang="en-US" sz="2000" dirty="0" err="1" smtClean="0">
                <a:sym typeface="Wingdings"/>
              </a:rPr>
              <a:t>Powheg</a:t>
            </a:r>
            <a:r>
              <a:rPr lang="en-US" sz="2000" dirty="0" smtClean="0">
                <a:sym typeface="Wingdings"/>
              </a:rPr>
              <a:t> MC, top </a:t>
            </a:r>
            <a:r>
              <a:rPr lang="en-US" sz="2000" dirty="0" err="1" smtClean="0">
                <a:sym typeface="Wingdings"/>
              </a:rPr>
              <a:t>p</a:t>
            </a:r>
            <a:r>
              <a:rPr lang="en-US" sz="2000" baseline="-25000" dirty="0" err="1" smtClean="0">
                <a:sym typeface="Wingdings"/>
              </a:rPr>
              <a:t>T</a:t>
            </a:r>
            <a:r>
              <a:rPr lang="en-US" sz="2000" dirty="0" smtClean="0">
                <a:sym typeface="Wingdings"/>
              </a:rPr>
              <a:t> reweighting applied</a:t>
            </a:r>
          </a:p>
          <a:p>
            <a:endParaRPr lang="en-US" sz="2000" dirty="0">
              <a:sym typeface="Wingdings"/>
            </a:endParaRPr>
          </a:p>
          <a:p>
            <a:r>
              <a:rPr lang="en-US" sz="2000" b="1" dirty="0" smtClean="0">
                <a:solidFill>
                  <a:schemeClr val="accent4"/>
                </a:solidFill>
                <a:sym typeface="Wingdings"/>
              </a:rPr>
              <a:t>SM Higgs</a:t>
            </a:r>
            <a:r>
              <a:rPr lang="en-US" sz="2000" dirty="0" smtClean="0">
                <a:sym typeface="Wingdings"/>
              </a:rPr>
              <a:t>: </a:t>
            </a:r>
            <a:r>
              <a:rPr lang="en-US" sz="2000" dirty="0" err="1" smtClean="0">
                <a:sym typeface="Wingdings"/>
              </a:rPr>
              <a:t>ggH</a:t>
            </a:r>
            <a:r>
              <a:rPr lang="en-US" sz="2000" dirty="0" smtClean="0">
                <a:sym typeface="Wingdings"/>
              </a:rPr>
              <a:t> and </a:t>
            </a:r>
            <a:r>
              <a:rPr lang="en-US" sz="2000" dirty="0" err="1" smtClean="0">
                <a:sym typeface="Wingdings"/>
              </a:rPr>
              <a:t>qqH</a:t>
            </a:r>
            <a:r>
              <a:rPr lang="en-US" sz="2000" dirty="0" smtClean="0">
                <a:sym typeface="Wingdings"/>
              </a:rPr>
              <a:t> with </a:t>
            </a:r>
            <a:r>
              <a:rPr lang="en-US" sz="2000" dirty="0" err="1" smtClean="0">
                <a:sym typeface="Wingdings"/>
              </a:rPr>
              <a:t>H</a:t>
            </a:r>
            <a:r>
              <a:rPr lang="en-US" sz="2000" dirty="0" err="1" smtClean="0">
                <a:latin typeface="Symbol" charset="2"/>
                <a:cs typeface="Symbol" charset="2"/>
                <a:sym typeface="Wingdings"/>
              </a:rPr>
              <a:t>tt</a:t>
            </a:r>
            <a:endParaRPr lang="en-US" sz="2000" dirty="0" smtClean="0">
              <a:latin typeface="Symbol" charset="2"/>
              <a:cs typeface="Symbol" charset="2"/>
              <a:sym typeface="Wingdings"/>
            </a:endParaRPr>
          </a:p>
          <a:p>
            <a:endParaRPr lang="en-US" sz="2000" dirty="0">
              <a:sym typeface="Wingdings"/>
            </a:endParaRPr>
          </a:p>
          <a:p>
            <a:r>
              <a:rPr lang="en-US" sz="2000" b="1" dirty="0" err="1" smtClean="0">
                <a:solidFill>
                  <a:schemeClr val="accent3"/>
                </a:solidFill>
                <a:sym typeface="Wingdings"/>
              </a:rPr>
              <a:t>Diboson</a:t>
            </a:r>
            <a:r>
              <a:rPr lang="en-US" sz="2000" dirty="0" smtClean="0">
                <a:sym typeface="Wingdings"/>
              </a:rPr>
              <a:t>: includes WW, WZ, ZZ, and single top</a:t>
            </a:r>
          </a:p>
          <a:p>
            <a:endParaRPr lang="en-US" sz="2000" dirty="0">
              <a:sym typeface="Wingdings"/>
            </a:endParaRPr>
          </a:p>
          <a:p>
            <a:r>
              <a:rPr lang="en-US" sz="2000" b="1" dirty="0" smtClean="0">
                <a:solidFill>
                  <a:schemeClr val="accent1"/>
                </a:solidFill>
                <a:sym typeface="Wingdings"/>
              </a:rPr>
              <a:t>Reducible</a:t>
            </a:r>
            <a:r>
              <a:rPr lang="en-US" sz="2000" dirty="0" smtClean="0">
                <a:sym typeface="Wingdings"/>
              </a:rPr>
              <a:t>: estimated with fake rate method  (dominant background)</a:t>
            </a:r>
            <a:endParaRPr lang="en-US" sz="2000" dirty="0"/>
          </a:p>
        </p:txBody>
      </p:sp>
      <p:pic>
        <p:nvPicPr>
          <p:cNvPr id="6" name="Picture 5" descr="mcoll_et_h1_R1_nomina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6543" y="1873249"/>
            <a:ext cx="3789025" cy="3667126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HEXO Meeting, 11/21/16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Nabarun Dev (University of Notre Dame)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94115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7E824-90D5-194D-8B5C-C8C2C73FE486}" type="slidenum">
              <a:rPr lang="en-US" smtClean="0"/>
              <a:t>41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36513" y="62310"/>
            <a:ext cx="8534400" cy="758825"/>
          </a:xfrm>
        </p:spPr>
        <p:txBody>
          <a:bodyPr/>
          <a:lstStyle/>
          <a:p>
            <a:r>
              <a:rPr lang="en-US" dirty="0" smtClean="0">
                <a:solidFill>
                  <a:srgbClr val="000000"/>
                </a:solidFill>
              </a:rPr>
              <a:t>Distributions after final selection: </a:t>
            </a:r>
            <a:r>
              <a:rPr lang="en-US" b="1" dirty="0" err="1" smtClean="0">
                <a:solidFill>
                  <a:schemeClr val="tx1"/>
                </a:solidFill>
              </a:rPr>
              <a:t>eτ</a:t>
            </a:r>
            <a:r>
              <a:rPr lang="en-US" b="1" baseline="-25000" dirty="0" err="1" smtClean="0">
                <a:solidFill>
                  <a:schemeClr val="tx1"/>
                </a:solidFill>
              </a:rPr>
              <a:t>h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6201837" y="1600200"/>
            <a:ext cx="2622550" cy="4525963"/>
          </a:xfrm>
        </p:spPr>
        <p:txBody>
          <a:bodyPr>
            <a:normAutofit/>
          </a:bodyPr>
          <a:lstStyle/>
          <a:p>
            <a:r>
              <a:rPr lang="en-US" sz="2000" dirty="0" smtClean="0"/>
              <a:t>Good data/MC agreement</a:t>
            </a:r>
          </a:p>
          <a:p>
            <a:endParaRPr lang="en-US" sz="2000" dirty="0"/>
          </a:p>
          <a:p>
            <a:r>
              <a:rPr lang="en-US" sz="2000" dirty="0" smtClean="0"/>
              <a:t>Large weights </a:t>
            </a:r>
            <a:r>
              <a:rPr lang="en-US" sz="2000" smtClean="0"/>
              <a:t>for the </a:t>
            </a:r>
            <a:r>
              <a:rPr lang="en-US" sz="2000" dirty="0" smtClean="0"/>
              <a:t>reducible background (visible in last plot)</a:t>
            </a:r>
          </a:p>
          <a:p>
            <a:endParaRPr lang="en-US" sz="2000" dirty="0"/>
          </a:p>
          <a:p>
            <a:r>
              <a:rPr lang="en-US" sz="2000" dirty="0" smtClean="0"/>
              <a:t>Only statistical uncertainty drawn</a:t>
            </a:r>
            <a:endParaRPr lang="en-US" sz="2000" dirty="0"/>
          </a:p>
        </p:txBody>
      </p:sp>
      <p:pic>
        <p:nvPicPr>
          <p:cNvPr id="5" name="Picture 4" descr="mcoll_et_h0_R1_selecti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470" y="845080"/>
            <a:ext cx="2802978" cy="2712801"/>
          </a:xfrm>
          <a:prstGeom prst="rect">
            <a:avLst/>
          </a:prstGeom>
        </p:spPr>
      </p:pic>
      <p:pic>
        <p:nvPicPr>
          <p:cNvPr id="6" name="Picture 5" descr="mcoll_et_h1_R1_selecti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3792" y="845079"/>
            <a:ext cx="2738045" cy="2649957"/>
          </a:xfrm>
          <a:prstGeom prst="rect">
            <a:avLst/>
          </a:prstGeom>
        </p:spPr>
      </p:pic>
      <p:pic>
        <p:nvPicPr>
          <p:cNvPr id="7" name="Picture 6" descr="mcoll_et_h2_R1_selectio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470" y="3557881"/>
            <a:ext cx="2802978" cy="2712802"/>
          </a:xfrm>
          <a:prstGeom prst="rect">
            <a:avLst/>
          </a:prstGeom>
        </p:spPr>
      </p:pic>
      <p:pic>
        <p:nvPicPr>
          <p:cNvPr id="8" name="Picture 7" descr="mcoll_et_h3_R1_selection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3792" y="3557881"/>
            <a:ext cx="2738045" cy="2649957"/>
          </a:xfrm>
          <a:prstGeom prst="rect">
            <a:avLst/>
          </a:prstGeom>
        </p:spPr>
      </p:pic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HEXO Meeting, 11/21/16</a:t>
            </a:r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Nabarun Dev (University of Notre Dame)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97299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7E824-90D5-194D-8B5C-C8C2C73FE486}" type="slidenum">
              <a:rPr lang="en-US" smtClean="0"/>
              <a:t>42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361950" y="0"/>
            <a:ext cx="8534400" cy="758825"/>
          </a:xfrm>
        </p:spPr>
        <p:txBody>
          <a:bodyPr/>
          <a:lstStyle/>
          <a:p>
            <a:r>
              <a:rPr lang="en-US" sz="3200" dirty="0" smtClean="0">
                <a:solidFill>
                  <a:schemeClr val="tx1"/>
                </a:solidFill>
              </a:rPr>
              <a:t>Backgrounds</a:t>
            </a:r>
            <a:r>
              <a:rPr lang="en-US" b="1" dirty="0" smtClean="0">
                <a:solidFill>
                  <a:schemeClr val="tx1"/>
                </a:solidFill>
              </a:rPr>
              <a:t>: eτ</a:t>
            </a:r>
            <a:r>
              <a:rPr lang="en-US" b="1" baseline="-25000" dirty="0" smtClean="0">
                <a:solidFill>
                  <a:schemeClr val="tx1"/>
                </a:solidFill>
              </a:rPr>
              <a:t>μ</a:t>
            </a:r>
            <a:endParaRPr lang="en-US" baseline="-25000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13221" y="758825"/>
            <a:ext cx="4629150" cy="5365750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endParaRPr lang="en-US" sz="2000" dirty="0"/>
          </a:p>
          <a:p>
            <a:r>
              <a:rPr lang="en-US" sz="2000" b="1" dirty="0" err="1" smtClean="0">
                <a:solidFill>
                  <a:srgbClr val="E6B946"/>
                </a:solidFill>
              </a:rPr>
              <a:t>Z</a:t>
            </a:r>
            <a:r>
              <a:rPr lang="en-US" sz="2000" b="1" dirty="0" err="1" smtClean="0">
                <a:solidFill>
                  <a:srgbClr val="E6B946"/>
                </a:solidFill>
                <a:sym typeface="Wingdings"/>
              </a:rPr>
              <a:t></a:t>
            </a:r>
            <a:r>
              <a:rPr lang="en-US" sz="2000" b="1" dirty="0" err="1" smtClean="0">
                <a:solidFill>
                  <a:srgbClr val="E6B946"/>
                </a:solidFill>
                <a:latin typeface="Symbol" charset="2"/>
                <a:cs typeface="Symbol" charset="2"/>
                <a:sym typeface="Wingdings"/>
              </a:rPr>
              <a:t>tt</a:t>
            </a:r>
            <a:r>
              <a:rPr lang="en-US" sz="2000" dirty="0" smtClean="0">
                <a:sym typeface="Wingdings"/>
              </a:rPr>
              <a:t>: taken from </a:t>
            </a:r>
            <a:r>
              <a:rPr lang="en-US" sz="2000" dirty="0" err="1" smtClean="0">
                <a:sym typeface="Wingdings"/>
              </a:rPr>
              <a:t>Madgraph</a:t>
            </a:r>
            <a:r>
              <a:rPr lang="en-US" sz="2000" dirty="0" smtClean="0">
                <a:sym typeface="Wingdings"/>
              </a:rPr>
              <a:t> MC, with stitched exclusive (DY1(2/3/4)Jets) and inclusive samples (dominant in 0 and 1-jet)</a:t>
            </a:r>
          </a:p>
          <a:p>
            <a:endParaRPr lang="en-US" sz="2000" dirty="0">
              <a:sym typeface="Wingdings"/>
            </a:endParaRPr>
          </a:p>
          <a:p>
            <a:r>
              <a:rPr lang="en-US" sz="2000" b="1" dirty="0" smtClean="0">
                <a:solidFill>
                  <a:schemeClr val="accent1"/>
                </a:solidFill>
                <a:sym typeface="Wingdings"/>
              </a:rPr>
              <a:t>Other </a:t>
            </a:r>
            <a:r>
              <a:rPr lang="en-US" sz="2000" b="1" dirty="0" err="1" smtClean="0">
                <a:solidFill>
                  <a:schemeClr val="accent1"/>
                </a:solidFill>
                <a:sym typeface="Wingdings"/>
              </a:rPr>
              <a:t>Drell</a:t>
            </a:r>
            <a:r>
              <a:rPr lang="en-US" sz="2000" b="1" dirty="0" smtClean="0">
                <a:solidFill>
                  <a:schemeClr val="accent1"/>
                </a:solidFill>
                <a:sym typeface="Wingdings"/>
              </a:rPr>
              <a:t>-Yan</a:t>
            </a:r>
            <a:r>
              <a:rPr lang="en-US" sz="2000" dirty="0" smtClean="0">
                <a:sym typeface="Wingdings"/>
              </a:rPr>
              <a:t>: </a:t>
            </a:r>
            <a:r>
              <a:rPr lang="en-US" sz="2000" dirty="0" err="1" smtClean="0">
                <a:sym typeface="Wingdings"/>
              </a:rPr>
              <a:t>Zll</a:t>
            </a:r>
            <a:r>
              <a:rPr lang="en-US" sz="2000" dirty="0" smtClean="0">
                <a:sym typeface="Wingdings"/>
              </a:rPr>
              <a:t> and events where a jet fakes the </a:t>
            </a:r>
            <a:r>
              <a:rPr lang="en-US" sz="2000" dirty="0" err="1" smtClean="0">
                <a:latin typeface="Symbol" charset="2"/>
                <a:cs typeface="Symbol" charset="2"/>
                <a:sym typeface="Wingdings"/>
              </a:rPr>
              <a:t>t</a:t>
            </a:r>
            <a:r>
              <a:rPr lang="en-US" sz="2000" baseline="-25000" dirty="0" err="1" smtClean="0">
                <a:sym typeface="Wingdings"/>
              </a:rPr>
              <a:t>h</a:t>
            </a:r>
            <a:r>
              <a:rPr lang="en-US" sz="2000" baseline="-25000" dirty="0" smtClean="0">
                <a:sym typeface="Wingdings"/>
              </a:rPr>
              <a:t> </a:t>
            </a:r>
          </a:p>
          <a:p>
            <a:endParaRPr lang="en-US" sz="2000" dirty="0">
              <a:sym typeface="Wingdings"/>
            </a:endParaRPr>
          </a:p>
          <a:p>
            <a:r>
              <a:rPr lang="en-US" sz="2000" b="1" dirty="0" err="1">
                <a:solidFill>
                  <a:schemeClr val="accent4"/>
                </a:solidFill>
                <a:sym typeface="Wingdings"/>
              </a:rPr>
              <a:t>t</a:t>
            </a:r>
            <a:r>
              <a:rPr lang="en-US" sz="2000" b="1" dirty="0" err="1" smtClean="0">
                <a:solidFill>
                  <a:schemeClr val="accent4"/>
                </a:solidFill>
                <a:sym typeface="Wingdings"/>
              </a:rPr>
              <a:t>tbar</a:t>
            </a:r>
            <a:r>
              <a:rPr lang="en-US" sz="2000" dirty="0" smtClean="0">
                <a:sym typeface="Wingdings"/>
              </a:rPr>
              <a:t>: from </a:t>
            </a:r>
            <a:r>
              <a:rPr lang="en-US" sz="2000" dirty="0" err="1" smtClean="0">
                <a:sym typeface="Wingdings"/>
              </a:rPr>
              <a:t>Powheg</a:t>
            </a:r>
            <a:r>
              <a:rPr lang="en-US" sz="2000" dirty="0" smtClean="0">
                <a:sym typeface="Wingdings"/>
              </a:rPr>
              <a:t> MC, top </a:t>
            </a:r>
            <a:r>
              <a:rPr lang="en-US" sz="2000" dirty="0" err="1" smtClean="0">
                <a:sym typeface="Wingdings"/>
              </a:rPr>
              <a:t>p</a:t>
            </a:r>
            <a:r>
              <a:rPr lang="en-US" sz="2000" baseline="-25000" dirty="0" err="1" smtClean="0">
                <a:sym typeface="Wingdings"/>
              </a:rPr>
              <a:t>T</a:t>
            </a:r>
            <a:r>
              <a:rPr lang="en-US" sz="2000" dirty="0" smtClean="0">
                <a:sym typeface="Wingdings"/>
              </a:rPr>
              <a:t> reweighting applied (dominant in 2-jet)</a:t>
            </a:r>
          </a:p>
          <a:p>
            <a:endParaRPr lang="en-US" sz="2000" dirty="0">
              <a:sym typeface="Wingdings"/>
            </a:endParaRPr>
          </a:p>
          <a:p>
            <a:r>
              <a:rPr lang="en-US" sz="2000" b="1" dirty="0" smtClean="0">
                <a:solidFill>
                  <a:schemeClr val="bg2"/>
                </a:solidFill>
                <a:sym typeface="Wingdings"/>
              </a:rPr>
              <a:t>SM Higgs</a:t>
            </a:r>
            <a:r>
              <a:rPr lang="en-US" sz="2000" dirty="0" smtClean="0">
                <a:sym typeface="Wingdings"/>
              </a:rPr>
              <a:t>: </a:t>
            </a:r>
            <a:r>
              <a:rPr lang="en-US" sz="2000" dirty="0" err="1" smtClean="0">
                <a:sym typeface="Wingdings"/>
              </a:rPr>
              <a:t>ggH</a:t>
            </a:r>
            <a:r>
              <a:rPr lang="en-US" sz="2000" dirty="0" smtClean="0">
                <a:sym typeface="Wingdings"/>
              </a:rPr>
              <a:t> and </a:t>
            </a:r>
            <a:r>
              <a:rPr lang="en-US" sz="2000" dirty="0" err="1" smtClean="0">
                <a:sym typeface="Wingdings"/>
              </a:rPr>
              <a:t>qqH</a:t>
            </a:r>
            <a:r>
              <a:rPr lang="en-US" sz="2000" dirty="0" smtClean="0">
                <a:sym typeface="Wingdings"/>
              </a:rPr>
              <a:t> with </a:t>
            </a:r>
            <a:r>
              <a:rPr lang="en-US" sz="2000" dirty="0" err="1" smtClean="0">
                <a:sym typeface="Wingdings"/>
              </a:rPr>
              <a:t>H</a:t>
            </a:r>
            <a:r>
              <a:rPr lang="en-US" sz="2000" dirty="0" err="1" smtClean="0">
                <a:latin typeface="Symbol" charset="2"/>
                <a:cs typeface="Symbol" charset="2"/>
                <a:sym typeface="Wingdings"/>
              </a:rPr>
              <a:t>tt</a:t>
            </a:r>
            <a:endParaRPr lang="en-US" sz="2000" dirty="0" smtClean="0">
              <a:latin typeface="Symbol" charset="2"/>
              <a:cs typeface="Symbol" charset="2"/>
              <a:sym typeface="Wingdings"/>
            </a:endParaRPr>
          </a:p>
          <a:p>
            <a:endParaRPr lang="en-US" sz="2000" dirty="0">
              <a:sym typeface="Wingdings"/>
            </a:endParaRPr>
          </a:p>
          <a:p>
            <a:r>
              <a:rPr lang="en-US" sz="2000" b="1" dirty="0" err="1" smtClean="0">
                <a:solidFill>
                  <a:schemeClr val="accent5"/>
                </a:solidFill>
                <a:sym typeface="Wingdings"/>
              </a:rPr>
              <a:t>Diboson</a:t>
            </a:r>
            <a:r>
              <a:rPr lang="en-US" sz="2000" dirty="0" smtClean="0">
                <a:sym typeface="Wingdings"/>
              </a:rPr>
              <a:t>: includes WW, WZ, ZZ, and single top</a:t>
            </a:r>
          </a:p>
          <a:p>
            <a:endParaRPr lang="en-US" sz="2000" dirty="0">
              <a:sym typeface="Wingdings"/>
            </a:endParaRPr>
          </a:p>
          <a:p>
            <a:r>
              <a:rPr lang="en-US" sz="2000" b="1" dirty="0" smtClean="0">
                <a:solidFill>
                  <a:srgbClr val="ED82B9"/>
                </a:solidFill>
                <a:sym typeface="Wingdings"/>
              </a:rPr>
              <a:t>QCD</a:t>
            </a:r>
            <a:r>
              <a:rPr lang="en-US" sz="2000" dirty="0" smtClean="0">
                <a:sym typeface="Wingdings"/>
              </a:rPr>
              <a:t>: from SS data</a:t>
            </a:r>
            <a:endParaRPr lang="en-US" sz="2000" dirty="0">
              <a:sym typeface="Wingdings"/>
            </a:endParaRPr>
          </a:p>
          <a:p>
            <a:endParaRPr lang="en-US" sz="2000" dirty="0" smtClean="0">
              <a:sym typeface="Wingdings"/>
            </a:endParaRPr>
          </a:p>
          <a:p>
            <a:r>
              <a:rPr lang="en-US" sz="2000" b="1" dirty="0" err="1" smtClean="0">
                <a:solidFill>
                  <a:schemeClr val="accent2"/>
                </a:solidFill>
                <a:sym typeface="Wingdings"/>
              </a:rPr>
              <a:t>W+jets</a:t>
            </a:r>
            <a:r>
              <a:rPr lang="en-US" sz="2000" dirty="0" smtClean="0">
                <a:sym typeface="Wingdings"/>
              </a:rPr>
              <a:t>: from MC stitched samples</a:t>
            </a:r>
          </a:p>
        </p:txBody>
      </p:sp>
      <p:pic>
        <p:nvPicPr>
          <p:cNvPr id="7" name="Picture 6" descr="emu_em_2jet_gg_prese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6543" y="1857374"/>
            <a:ext cx="3714750" cy="3571875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HEXO Meeting, 11/21/16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Nabarun Dev (University of Notre Dame)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02768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7E824-90D5-194D-8B5C-C8C2C73FE486}" type="slidenum">
              <a:rPr lang="en-US" smtClean="0"/>
              <a:t>43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30951"/>
            <a:ext cx="8534400" cy="758825"/>
          </a:xfrm>
        </p:spPr>
        <p:txBody>
          <a:bodyPr/>
          <a:lstStyle/>
          <a:p>
            <a:r>
              <a:rPr lang="en-US" dirty="0" smtClean="0">
                <a:solidFill>
                  <a:srgbClr val="000000"/>
                </a:solidFill>
              </a:rPr>
              <a:t>Final selection plots: </a:t>
            </a:r>
            <a:r>
              <a:rPr lang="en-US" b="1" dirty="0">
                <a:solidFill>
                  <a:schemeClr val="tx1"/>
                </a:solidFill>
              </a:rPr>
              <a:t>eτ</a:t>
            </a:r>
            <a:r>
              <a:rPr lang="en-US" b="1" baseline="-25000" dirty="0">
                <a:solidFill>
                  <a:schemeClr val="tx1"/>
                </a:solidFill>
              </a:rPr>
              <a:t>μ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6223000" y="1572029"/>
            <a:ext cx="2667000" cy="4525963"/>
          </a:xfrm>
        </p:spPr>
        <p:txBody>
          <a:bodyPr>
            <a:noAutofit/>
          </a:bodyPr>
          <a:lstStyle/>
          <a:p>
            <a:r>
              <a:rPr lang="en-US" sz="2000" dirty="0" smtClean="0"/>
              <a:t>Good data/MC agreement in all categories</a:t>
            </a:r>
          </a:p>
          <a:p>
            <a:endParaRPr lang="en-US" sz="2000" dirty="0"/>
          </a:p>
          <a:p>
            <a:r>
              <a:rPr lang="en-US" sz="2000" dirty="0" smtClean="0"/>
              <a:t>Only statistical uncertainty drawn</a:t>
            </a:r>
            <a:endParaRPr lang="en-US" sz="2000" dirty="0"/>
          </a:p>
        </p:txBody>
      </p:sp>
      <p:pic>
        <p:nvPicPr>
          <p:cNvPr id="5" name="Picture 4" descr="emu_em_0jet_selecti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309" y="1022720"/>
            <a:ext cx="2668679" cy="2566038"/>
          </a:xfrm>
          <a:prstGeom prst="rect">
            <a:avLst/>
          </a:prstGeom>
        </p:spPr>
      </p:pic>
      <p:pic>
        <p:nvPicPr>
          <p:cNvPr id="6" name="Picture 5" descr="emu_em_1jet_selecti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7106" y="1022720"/>
            <a:ext cx="2668679" cy="2566038"/>
          </a:xfrm>
          <a:prstGeom prst="rect">
            <a:avLst/>
          </a:prstGeom>
        </p:spPr>
      </p:pic>
      <p:pic>
        <p:nvPicPr>
          <p:cNvPr id="7" name="Picture 6" descr="emu_em_2jet_gg_selectio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308" y="3835011"/>
            <a:ext cx="2668679" cy="2566037"/>
          </a:xfrm>
          <a:prstGeom prst="rect">
            <a:avLst/>
          </a:prstGeom>
        </p:spPr>
      </p:pic>
      <p:pic>
        <p:nvPicPr>
          <p:cNvPr id="8" name="Picture 7" descr="emu_em_2jet_vbf_selection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7105" y="3830994"/>
            <a:ext cx="2668679" cy="2566038"/>
          </a:xfrm>
          <a:prstGeom prst="rect">
            <a:avLst/>
          </a:prstGeom>
        </p:spPr>
      </p:pic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HEXO Meeting, 11/21/16</a:t>
            </a:r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Nabarun Dev (University of Notre Dame)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74506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7791355"/>
              </p:ext>
            </p:extLst>
          </p:nvPr>
        </p:nvGraphicFramePr>
        <p:xfrm>
          <a:off x="716683" y="1387056"/>
          <a:ext cx="7802226" cy="2688429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605868"/>
                <a:gridCol w="1854699"/>
                <a:gridCol w="751905"/>
                <a:gridCol w="814648"/>
                <a:gridCol w="780958"/>
                <a:gridCol w="743654"/>
                <a:gridCol w="1250494"/>
              </a:tblGrid>
              <a:tr h="332586"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</a:t>
                      </a:r>
                      <a:endParaRPr lang="en-US" sz="1400" dirty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2-gg</a:t>
                      </a:r>
                      <a:endParaRPr lang="en-US" sz="1400" dirty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2-vbf</a:t>
                      </a:r>
                      <a:endParaRPr lang="en-US" sz="1400" dirty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Combined</a:t>
                      </a:r>
                      <a:endParaRPr lang="en-US" sz="1400" dirty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1621">
                <a:tc rowSpan="4">
                  <a:txBody>
                    <a:bodyPr/>
                    <a:lstStyle/>
                    <a:p>
                      <a:pPr algn="ctr" rtl="0" fontAlgn="b"/>
                      <a:r>
                        <a:rPr lang="en-US" sz="2000" b="1" dirty="0" err="1" smtClean="0">
                          <a:solidFill>
                            <a:schemeClr val="tx1"/>
                          </a:solidFill>
                        </a:rPr>
                        <a:t>eτ</a:t>
                      </a:r>
                      <a:r>
                        <a:rPr lang="en-US" sz="2000" b="1" baseline="-25000" dirty="0" err="1" smtClean="0">
                          <a:solidFill>
                            <a:schemeClr val="tx1"/>
                          </a:solidFill>
                        </a:rPr>
                        <a:t>h</a:t>
                      </a:r>
                      <a:endParaRPr lang="en-US" sz="2000" b="1" baseline="-250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rtl="0" fontAlgn="b"/>
                      <a:endParaRPr lang="en-US" sz="2000" b="1" baseline="-25000" dirty="0" smtClean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 rtl="0" fontAlgn="b"/>
                      <a:endParaRPr lang="en-US" sz="2000" dirty="0">
                        <a:effectLst/>
                      </a:endParaRPr>
                    </a:p>
                  </a:txBody>
                  <a:tcPr marL="38100" marR="38100" marT="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400" dirty="0">
                        <a:effectLst/>
                      </a:endParaRPr>
                    </a:p>
                  </a:txBody>
                  <a:tcPr marL="38100" marR="38100" marT="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hr-HR" sz="1400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 jet</a:t>
                      </a:r>
                    </a:p>
                  </a:txBody>
                  <a:tcPr marL="38100" marR="38100" marT="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hr-HR" sz="1400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 jet</a:t>
                      </a:r>
                    </a:p>
                  </a:txBody>
                  <a:tcPr marL="38100" marR="38100" marT="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 jets </a:t>
                      </a:r>
                      <a:r>
                        <a:rPr lang="en-US" sz="1400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gg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8100" marR="38100" marT="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 jets vbf</a:t>
                      </a:r>
                    </a:p>
                  </a:txBody>
                  <a:tcPr marL="38100" marR="38100" marT="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Combined</a:t>
                      </a:r>
                    </a:p>
                  </a:txBody>
                  <a:tcPr marL="38100" marR="38100" marT="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1621">
                <a:tc vMerge="1">
                  <a:txBody>
                    <a:bodyPr/>
                    <a:lstStyle/>
                    <a:p>
                      <a:pPr rtl="0" fontAlgn="b"/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8100" marR="38100" marT="0" marB="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Cut-based</a:t>
                      </a:r>
                    </a:p>
                  </a:txBody>
                  <a:tcPr marL="38100" marR="38100" marT="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1.85</a:t>
                      </a:r>
                    </a:p>
                  </a:txBody>
                  <a:tcPr marL="38100" marR="38100" marT="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2.44</a:t>
                      </a:r>
                    </a:p>
                  </a:txBody>
                  <a:tcPr marL="38100" marR="38100" marT="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4.45</a:t>
                      </a:r>
                    </a:p>
                  </a:txBody>
                  <a:tcPr marL="38100" marR="38100" marT="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2.24</a:t>
                      </a:r>
                    </a:p>
                  </a:txBody>
                  <a:tcPr marL="38100" marR="38100" marT="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1.16</a:t>
                      </a:r>
                    </a:p>
                  </a:txBody>
                  <a:tcPr marL="38100" marR="38100" marT="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1621">
                <a:tc vMerge="1">
                  <a:txBody>
                    <a:bodyPr/>
                    <a:lstStyle/>
                    <a:p>
                      <a:pPr rtl="0" fontAlgn="b"/>
                      <a:endParaRPr lang="en-US" sz="1400" baseline="-25000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8100" marR="38100" marT="0" marB="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Cut on BDT, fit on </a:t>
                      </a:r>
                      <a:r>
                        <a:rPr lang="en-US" sz="140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</a:t>
                      </a:r>
                      <a:r>
                        <a:rPr lang="en-US" sz="1400" baseline="-2500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coll</a:t>
                      </a:r>
                      <a:endParaRPr lang="en-US" sz="1400" baseline="-25000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8100" marR="38100" marT="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1.9</a:t>
                      </a:r>
                    </a:p>
                  </a:txBody>
                  <a:tcPr marL="38100" marR="38100" marT="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2.13</a:t>
                      </a:r>
                    </a:p>
                  </a:txBody>
                  <a:tcPr marL="38100" marR="38100" marT="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3.83</a:t>
                      </a:r>
                    </a:p>
                  </a:txBody>
                  <a:tcPr marL="38100" marR="38100" marT="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1.52</a:t>
                      </a:r>
                    </a:p>
                  </a:txBody>
                  <a:tcPr marL="38100" marR="38100" marT="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0.98</a:t>
                      </a:r>
                    </a:p>
                  </a:txBody>
                  <a:tcPr marL="38100" marR="38100" marT="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1621">
                <a:tc vMerge="1">
                  <a:txBody>
                    <a:bodyPr/>
                    <a:lstStyle/>
                    <a:p>
                      <a:pPr rtl="0" fontAlgn="b"/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8100" marR="38100" marT="0" marB="0" anchor="b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Fit on </a:t>
                      </a:r>
                      <a:r>
                        <a:rPr lang="en-US" sz="140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BDT (M</a:t>
                      </a:r>
                      <a:r>
                        <a:rPr lang="en-US" sz="1400" baseline="-2500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coll in input)</a:t>
                      </a:r>
                      <a:endParaRPr lang="en-US" sz="1400" dirty="0" smtClean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8100" marR="38100" marT="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0.87</a:t>
                      </a:r>
                    </a:p>
                  </a:txBody>
                  <a:tcPr marL="38100" marR="38100" marT="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1.43</a:t>
                      </a:r>
                    </a:p>
                  </a:txBody>
                  <a:tcPr marL="38100" marR="38100" marT="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2.38</a:t>
                      </a:r>
                    </a:p>
                  </a:txBody>
                  <a:tcPr marL="38100" marR="38100" marT="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1.07</a:t>
                      </a:r>
                    </a:p>
                  </a:txBody>
                  <a:tcPr marL="38100" marR="38100" marT="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0.56</a:t>
                      </a:r>
                    </a:p>
                  </a:txBody>
                  <a:tcPr marL="38100" marR="38100" marT="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1621">
                <a:tc rowSpan="4"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b="1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 err="1" smtClean="0">
                          <a:solidFill>
                            <a:schemeClr val="tx1"/>
                          </a:solidFill>
                        </a:rPr>
                        <a:t>eτ</a:t>
                      </a:r>
                      <a:r>
                        <a:rPr lang="en-US" sz="2000" b="1" baseline="-25000" dirty="0" err="1" smtClean="0">
                          <a:solidFill>
                            <a:schemeClr val="tx1"/>
                          </a:solidFill>
                        </a:rPr>
                        <a:t>e</a:t>
                      </a:r>
                      <a:endParaRPr lang="en-US" sz="2000" b="1" baseline="-2500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b="1" baseline="-2500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b="1" baseline="-25000" dirty="0" smtClean="0">
                        <a:solidFill>
                          <a:schemeClr val="tx1"/>
                        </a:solidFill>
                      </a:endParaRPr>
                    </a:p>
                    <a:p>
                      <a:pPr rtl="0" fontAlgn="b"/>
                      <a:endParaRPr lang="en-US" sz="1400" dirty="0">
                        <a:effectLst/>
                      </a:endParaRPr>
                    </a:p>
                  </a:txBody>
                  <a:tcPr marL="38100" marR="38100" marT="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400" dirty="0">
                        <a:effectLst/>
                      </a:endParaRPr>
                    </a:p>
                  </a:txBody>
                  <a:tcPr marL="38100" marR="38100" marT="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hr-HR" sz="140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 jet</a:t>
                      </a:r>
                    </a:p>
                  </a:txBody>
                  <a:tcPr marL="38100" marR="38100" marT="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hr-HR" sz="140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 jet</a:t>
                      </a:r>
                    </a:p>
                  </a:txBody>
                  <a:tcPr marL="38100" marR="38100" marT="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 jets gg</a:t>
                      </a:r>
                    </a:p>
                  </a:txBody>
                  <a:tcPr marL="38100" marR="38100" marT="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 jets vbf</a:t>
                      </a:r>
                    </a:p>
                  </a:txBody>
                  <a:tcPr marL="38100" marR="38100" marT="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Combined</a:t>
                      </a:r>
                    </a:p>
                  </a:txBody>
                  <a:tcPr marL="38100" marR="38100" marT="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1621">
                <a:tc vMerge="1">
                  <a:txBody>
                    <a:bodyPr/>
                    <a:lstStyle/>
                    <a:p>
                      <a:pPr rtl="0" fontAlgn="b"/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8100" marR="38100" marT="0" marB="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Cut-based</a:t>
                      </a:r>
                    </a:p>
                  </a:txBody>
                  <a:tcPr marL="38100" marR="38100" marT="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1.16</a:t>
                      </a:r>
                    </a:p>
                  </a:txBody>
                  <a:tcPr marL="38100" marR="38100" marT="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1.9</a:t>
                      </a:r>
                    </a:p>
                  </a:txBody>
                  <a:tcPr marL="38100" marR="38100" marT="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4.89</a:t>
                      </a:r>
                    </a:p>
                  </a:txBody>
                  <a:tcPr marL="38100" marR="38100" marT="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2.8</a:t>
                      </a:r>
                    </a:p>
                  </a:txBody>
                  <a:tcPr marL="38100" marR="38100" marT="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0.9</a:t>
                      </a:r>
                    </a:p>
                  </a:txBody>
                  <a:tcPr marL="38100" marR="38100" marT="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1621">
                <a:tc vMerge="1">
                  <a:txBody>
                    <a:bodyPr/>
                    <a:lstStyle/>
                    <a:p>
                      <a:pPr rtl="0" fontAlgn="b"/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8100" marR="38100" marT="0" marB="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Cut on BDT, fit on </a:t>
                      </a:r>
                      <a:r>
                        <a:rPr lang="en-US" sz="140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</a:t>
                      </a:r>
                      <a:r>
                        <a:rPr lang="en-US" sz="1400" baseline="-2500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coll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8100" marR="38100" marT="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0.96</a:t>
                      </a:r>
                    </a:p>
                  </a:txBody>
                  <a:tcPr marL="38100" marR="38100" marT="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1.98</a:t>
                      </a:r>
                    </a:p>
                  </a:txBody>
                  <a:tcPr marL="38100" marR="38100" marT="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4.11</a:t>
                      </a:r>
                    </a:p>
                  </a:txBody>
                  <a:tcPr marL="38100" marR="38100" marT="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1.74</a:t>
                      </a:r>
                    </a:p>
                  </a:txBody>
                  <a:tcPr marL="38100" marR="38100" marT="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0.76</a:t>
                      </a:r>
                    </a:p>
                  </a:txBody>
                  <a:tcPr marL="38100" marR="38100" marT="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1621">
                <a:tc vMerge="1">
                  <a:txBody>
                    <a:bodyPr/>
                    <a:lstStyle/>
                    <a:p>
                      <a:pPr rtl="0" fontAlgn="b"/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8100" marR="38100" marT="0" marB="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Fit 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on </a:t>
                      </a:r>
                      <a:r>
                        <a:rPr lang="en-US" sz="140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BDT (M</a:t>
                      </a:r>
                      <a:r>
                        <a:rPr lang="en-US" sz="1400" baseline="-2500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coll in input)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8100" marR="38100" marT="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0.86</a:t>
                      </a:r>
                    </a:p>
                  </a:txBody>
                  <a:tcPr marL="38100" marR="38100" marT="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1.82</a:t>
                      </a:r>
                    </a:p>
                  </a:txBody>
                  <a:tcPr marL="38100" marR="38100" marT="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3.23</a:t>
                      </a:r>
                    </a:p>
                  </a:txBody>
                  <a:tcPr marL="38100" marR="38100" marT="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1.82</a:t>
                      </a:r>
                    </a:p>
                  </a:txBody>
                  <a:tcPr marL="38100" marR="38100" marT="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0.7</a:t>
                      </a:r>
                    </a:p>
                  </a:txBody>
                  <a:tcPr marL="38100" marR="38100" marT="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1199714" y="267278"/>
            <a:ext cx="6635929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/>
              <a:t>Limits: </a:t>
            </a:r>
            <a:r>
              <a:rPr lang="en-US" sz="3200" b="1" dirty="0" err="1" smtClean="0"/>
              <a:t>eτ</a:t>
            </a:r>
            <a:endParaRPr lang="en-US" sz="3200" b="1" baseline="-25000" dirty="0"/>
          </a:p>
        </p:txBody>
      </p:sp>
      <p:sp>
        <p:nvSpPr>
          <p:cNvPr id="6" name="TextBox 5"/>
          <p:cNvSpPr txBox="1"/>
          <p:nvPr/>
        </p:nvSpPr>
        <p:spPr>
          <a:xfrm>
            <a:off x="2584236" y="4647734"/>
            <a:ext cx="7802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Expected </a:t>
            </a:r>
            <a:r>
              <a:rPr lang="en-US" b="1" dirty="0" err="1" smtClean="0"/>
              <a:t>eτ</a:t>
            </a:r>
            <a:r>
              <a:rPr lang="en-US" dirty="0" smtClean="0"/>
              <a:t> limits on at 20.1/fb  </a:t>
            </a:r>
            <a:endParaRPr lang="en-US" b="1" baseline="-25000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HEXO Meeting, 11/21/16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Nabarun Dev (University of Notre Dame)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5D6C6F1-BE17-0D4A-9B0D-BD1CDA04D743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53810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HEXO Meeting, 11/21/16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Nabarun Dev (University of Notre Dame)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5D6C6F1-BE17-0D4A-9B0D-BD1CDA04D743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188510" y="2512507"/>
            <a:ext cx="56476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Combined Limits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67631672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HEXO Meeting, 11/21/16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Nabarun Dev (University of Notre Dame)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5D6C6F1-BE17-0D4A-9B0D-BD1CDA04D743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  <p:pic>
        <p:nvPicPr>
          <p:cNvPr id="5" name="Picture 4" descr="Screen Shot 2016-12-18 at 3.34.5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868" y="1178487"/>
            <a:ext cx="2977242" cy="4352803"/>
          </a:xfrm>
          <a:prstGeom prst="rect">
            <a:avLst/>
          </a:prstGeom>
        </p:spPr>
      </p:pic>
      <p:pic>
        <p:nvPicPr>
          <p:cNvPr id="6" name="Picture 5" descr="limitsplotMUTAUV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8683" y="853658"/>
            <a:ext cx="2665260" cy="2939862"/>
          </a:xfrm>
          <a:prstGeom prst="rect">
            <a:avLst/>
          </a:prstGeom>
        </p:spPr>
      </p:pic>
      <p:pic>
        <p:nvPicPr>
          <p:cNvPr id="7" name="Picture 6" descr="limitsplotETAUV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8683" y="3598882"/>
            <a:ext cx="2665260" cy="281196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870138" y="267385"/>
            <a:ext cx="59066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Combined </a:t>
            </a:r>
            <a:r>
              <a:rPr lang="en-US" sz="2400" b="1" dirty="0"/>
              <a:t>e</a:t>
            </a:r>
            <a:r>
              <a:rPr lang="en-US" sz="2400" b="1" dirty="0" smtClean="0"/>
              <a:t>xpected limits and significance</a:t>
            </a:r>
            <a:endParaRPr lang="en-US" sz="2400" b="1" dirty="0"/>
          </a:p>
        </p:txBody>
      </p:sp>
      <p:sp>
        <p:nvSpPr>
          <p:cNvPr id="9" name="Rectangle 8"/>
          <p:cNvSpPr/>
          <p:nvPr/>
        </p:nvSpPr>
        <p:spPr>
          <a:xfrm>
            <a:off x="6848034" y="2070128"/>
            <a:ext cx="984685" cy="201418"/>
          </a:xfrm>
          <a:prstGeom prst="rect">
            <a:avLst/>
          </a:prstGeom>
          <a:solidFill>
            <a:srgbClr val="FFFFFF"/>
          </a:solidFill>
          <a:ln/>
          <a:effectLst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848034" y="4762632"/>
            <a:ext cx="984685" cy="201418"/>
          </a:xfrm>
          <a:prstGeom prst="rect">
            <a:avLst/>
          </a:prstGeom>
          <a:solidFill>
            <a:srgbClr val="FFFFFF"/>
          </a:solidFill>
          <a:ln/>
          <a:effectLst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894134" y="3793519"/>
            <a:ext cx="882638" cy="100709"/>
          </a:xfrm>
          <a:prstGeom prst="rect">
            <a:avLst/>
          </a:prstGeom>
          <a:solidFill>
            <a:srgbClr val="FFFFFF"/>
          </a:solidFill>
          <a:ln/>
          <a:effectLst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6825657" y="1077778"/>
            <a:ext cx="984685" cy="100709"/>
          </a:xfrm>
          <a:prstGeom prst="rect">
            <a:avLst/>
          </a:prstGeom>
          <a:solidFill>
            <a:srgbClr val="FFFFFF"/>
          </a:solidFill>
          <a:ln/>
          <a:effectLst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70903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HEXO Meeting, 11/21/16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Nabarun Dev (University of Notre Dame)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5D6C6F1-BE17-0D4A-9B0D-BD1CDA04D743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046210" y="192555"/>
            <a:ext cx="54330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/>
              <a:t>Systematics: Plans</a:t>
            </a:r>
            <a:endParaRPr lang="en-US" sz="28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493913" y="715775"/>
            <a:ext cx="834223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Ø"/>
            </a:pPr>
            <a:r>
              <a:rPr lang="en-US" dirty="0" err="1" smtClean="0"/>
              <a:t>Btag</a:t>
            </a:r>
            <a:r>
              <a:rPr lang="en-US" dirty="0" smtClean="0"/>
              <a:t> uncertainties in </a:t>
            </a:r>
            <a:r>
              <a:rPr lang="en-US" b="1" dirty="0" smtClean="0"/>
              <a:t>(</a:t>
            </a:r>
            <a:r>
              <a:rPr lang="en-US" b="1" dirty="0" err="1" smtClean="0">
                <a:solidFill>
                  <a:srgbClr val="000000"/>
                </a:solidFill>
                <a:sym typeface="Wingdings"/>
              </a:rPr>
              <a:t>eμ</a:t>
            </a:r>
            <a:r>
              <a:rPr lang="en-US" b="1" dirty="0" smtClean="0">
                <a:solidFill>
                  <a:srgbClr val="000000"/>
                </a:solidFill>
                <a:sym typeface="Wingdings"/>
              </a:rPr>
              <a:t>) </a:t>
            </a:r>
            <a:r>
              <a:rPr lang="en-US" dirty="0" smtClean="0">
                <a:solidFill>
                  <a:srgbClr val="000000"/>
                </a:solidFill>
                <a:sym typeface="Wingdings"/>
              </a:rPr>
              <a:t>calculated: to replace 3% overall uncertainty applied now</a:t>
            </a:r>
          </a:p>
          <a:p>
            <a:pPr marL="285750" indent="-285750">
              <a:buFont typeface="Wingdings" charset="2"/>
              <a:buChar char="Ø"/>
            </a:pPr>
            <a:endParaRPr lang="en-US" b="1" dirty="0">
              <a:solidFill>
                <a:srgbClr val="000000"/>
              </a:solidFill>
              <a:sym typeface="Wingdings"/>
            </a:endParaRPr>
          </a:p>
          <a:p>
            <a:pPr marL="285750" indent="-285750">
              <a:buFont typeface="Wingdings" charset="2"/>
              <a:buChar char="Ø"/>
            </a:pPr>
            <a:endParaRPr lang="en-US" b="1" dirty="0" smtClean="0">
              <a:solidFill>
                <a:srgbClr val="000000"/>
              </a:solidFill>
              <a:sym typeface="Wingdings"/>
            </a:endParaRPr>
          </a:p>
          <a:p>
            <a:pPr marL="285750" indent="-285750">
              <a:buFont typeface="Wingdings" charset="2"/>
              <a:buChar char="Ø"/>
            </a:pPr>
            <a:endParaRPr lang="en-US" b="1" dirty="0">
              <a:solidFill>
                <a:srgbClr val="000000"/>
              </a:solidFill>
              <a:sym typeface="Wingdings"/>
            </a:endParaRPr>
          </a:p>
          <a:p>
            <a:pPr marL="285750" indent="-285750">
              <a:buFont typeface="Wingdings" charset="2"/>
              <a:buChar char="Ø"/>
            </a:pPr>
            <a:endParaRPr lang="en-US" b="1" dirty="0" smtClean="0">
              <a:solidFill>
                <a:srgbClr val="000000"/>
              </a:solidFill>
              <a:sym typeface="Wingdings"/>
            </a:endParaRPr>
          </a:p>
          <a:p>
            <a:pPr marL="285750" indent="-285750">
              <a:buFont typeface="Wingdings" charset="2"/>
              <a:buChar char="Ø"/>
            </a:pPr>
            <a:endParaRPr lang="en-US" b="1" dirty="0">
              <a:solidFill>
                <a:srgbClr val="000000"/>
              </a:solidFill>
              <a:sym typeface="Wingdings"/>
            </a:endParaRPr>
          </a:p>
          <a:p>
            <a:pPr marL="285750" indent="-285750">
              <a:buFont typeface="Wingdings" charset="2"/>
              <a:buChar char="Ø"/>
            </a:pPr>
            <a:endParaRPr lang="en-US" b="1" dirty="0" smtClean="0">
              <a:solidFill>
                <a:srgbClr val="000000"/>
              </a:solidFill>
              <a:sym typeface="Wingdings"/>
            </a:endParaRPr>
          </a:p>
          <a:p>
            <a:pPr marL="285750" indent="-285750">
              <a:buFont typeface="Wingdings" charset="2"/>
              <a:buChar char="Ø"/>
            </a:pPr>
            <a:r>
              <a:rPr lang="en-US" dirty="0" smtClean="0">
                <a:sym typeface="Wingdings"/>
              </a:rPr>
              <a:t>Misidentified background shape uncertainty</a:t>
            </a:r>
            <a:endParaRPr lang="en-US" dirty="0">
              <a:solidFill>
                <a:srgbClr val="000000"/>
              </a:solidFill>
              <a:sym typeface="Wingdings"/>
            </a:endParaRPr>
          </a:p>
        </p:txBody>
      </p:sp>
      <p:pic>
        <p:nvPicPr>
          <p:cNvPr id="8" name="Picture 7" descr="Screen Shot 2016-12-18 at 5.56.2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6893" y="1229988"/>
            <a:ext cx="5433040" cy="111829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274808" y="2348281"/>
            <a:ext cx="44983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(negligible in all other backgrounds)</a:t>
            </a:r>
            <a:endParaRPr lang="en-US" sz="1400" dirty="0"/>
          </a:p>
        </p:txBody>
      </p:sp>
      <p:pic>
        <p:nvPicPr>
          <p:cNvPr id="10" name="Picture 9" descr="Screen Shot 2016-12-18 at 6.00.5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763" y="3093913"/>
            <a:ext cx="2910557" cy="2757370"/>
          </a:xfrm>
          <a:prstGeom prst="rect">
            <a:avLst/>
          </a:prstGeom>
        </p:spPr>
      </p:pic>
      <p:pic>
        <p:nvPicPr>
          <p:cNvPr id="12" name="Picture 11" descr="Screen Shot 2016-12-18 at 6.02.36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047" y="3003086"/>
            <a:ext cx="3011467" cy="2833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4704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7E824-90D5-194D-8B5C-C8C2C73FE486}" type="slidenum">
              <a:rPr lang="en-US" smtClean="0"/>
              <a:t>48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274415"/>
            <a:ext cx="8534400" cy="868585"/>
          </a:xfrm>
        </p:spPr>
        <p:txBody>
          <a:bodyPr>
            <a:noAutofit/>
          </a:bodyPr>
          <a:lstStyle/>
          <a:p>
            <a:r>
              <a:rPr lang="en-US" sz="2400" dirty="0" smtClean="0">
                <a:solidFill>
                  <a:srgbClr val="000000"/>
                </a:solidFill>
              </a:rPr>
              <a:t>Contamination (I): LFV H</a:t>
            </a:r>
            <a:r>
              <a:rPr lang="en-US" sz="2400" dirty="0" smtClean="0">
                <a:solidFill>
                  <a:srgbClr val="000000"/>
                </a:solidFill>
                <a:sym typeface="Wingdings"/>
              </a:rPr>
              <a:t></a:t>
            </a:r>
            <a:r>
              <a:rPr lang="en-US" sz="2400" b="1" dirty="0">
                <a:solidFill>
                  <a:srgbClr val="000000"/>
                </a:solidFill>
                <a:sym typeface="Wingdings"/>
              </a:rPr>
              <a:t>µ</a:t>
            </a:r>
            <a:r>
              <a:rPr lang="en-US" sz="2400" b="1" dirty="0" err="1">
                <a:solidFill>
                  <a:srgbClr val="000000"/>
                </a:solidFill>
                <a:sym typeface="Wingdings"/>
              </a:rPr>
              <a:t>τ</a:t>
            </a:r>
            <a:r>
              <a:rPr lang="en-US" sz="2400" b="1" baseline="-25000" dirty="0" err="1">
                <a:solidFill>
                  <a:srgbClr val="000000"/>
                </a:solidFill>
                <a:sym typeface="Wingdings"/>
              </a:rPr>
              <a:t>e</a:t>
            </a:r>
            <a:r>
              <a:rPr lang="en-US" sz="2400" baseline="-25000" dirty="0" smtClean="0">
                <a:solidFill>
                  <a:srgbClr val="000000"/>
                </a:solidFill>
                <a:sym typeface="Wingdings"/>
              </a:rPr>
              <a:t>  </a:t>
            </a:r>
            <a:r>
              <a:rPr lang="en-US" sz="2400" dirty="0" smtClean="0">
                <a:solidFill>
                  <a:srgbClr val="000000"/>
                </a:solidFill>
                <a:sym typeface="Wingdings"/>
              </a:rPr>
              <a:t>in  </a:t>
            </a:r>
            <a:r>
              <a:rPr lang="en-US" sz="2400" dirty="0" err="1" smtClean="0">
                <a:solidFill>
                  <a:srgbClr val="000000"/>
                </a:solidFill>
              </a:rPr>
              <a:t>H</a:t>
            </a:r>
            <a:r>
              <a:rPr lang="en-US" sz="2400" dirty="0" err="1" smtClean="0">
                <a:solidFill>
                  <a:srgbClr val="000000"/>
                </a:solidFill>
                <a:sym typeface="Wingdings"/>
              </a:rPr>
              <a:t></a:t>
            </a:r>
            <a:r>
              <a:rPr lang="en-US" sz="2400" b="1" dirty="0" err="1" smtClean="0">
                <a:solidFill>
                  <a:srgbClr val="000000"/>
                </a:solidFill>
                <a:sym typeface="Wingdings"/>
              </a:rPr>
              <a:t>eτ</a:t>
            </a:r>
            <a:r>
              <a:rPr lang="en-US" sz="2400" b="1" baseline="-25000" dirty="0" err="1" smtClean="0">
                <a:solidFill>
                  <a:srgbClr val="000000"/>
                </a:solidFill>
                <a:sym typeface="Wingdings"/>
              </a:rPr>
              <a:t>μ</a:t>
            </a:r>
            <a:r>
              <a:rPr lang="en-US" sz="2400" b="1" baseline="-25000" dirty="0">
                <a:solidFill>
                  <a:srgbClr val="000000"/>
                </a:solidFill>
                <a:sym typeface="Wingdings"/>
              </a:rPr>
              <a:t/>
            </a:r>
            <a:br>
              <a:rPr lang="en-US" sz="2400" b="1" baseline="-25000" dirty="0">
                <a:solidFill>
                  <a:srgbClr val="000000"/>
                </a:solidFill>
                <a:sym typeface="Wingdings"/>
              </a:rPr>
            </a:br>
            <a:endParaRPr lang="en-US" sz="2400" b="1" baseline="-25000" dirty="0">
              <a:solidFill>
                <a:srgbClr val="0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297876" y="1143000"/>
            <a:ext cx="5416601" cy="4856163"/>
          </a:xfrm>
        </p:spPr>
        <p:txBody>
          <a:bodyPr>
            <a:normAutofit/>
          </a:bodyPr>
          <a:lstStyle/>
          <a:p>
            <a:pPr>
              <a:buFont typeface="Wingdings" charset="2"/>
              <a:buChar char="Ø"/>
            </a:pPr>
            <a:r>
              <a:rPr lang="en-US" sz="1800" smtClean="0"/>
              <a:t>After the </a:t>
            </a:r>
            <a:r>
              <a:rPr lang="en-US" sz="1800" dirty="0"/>
              <a:t>c</a:t>
            </a:r>
            <a:r>
              <a:rPr lang="en-US" sz="1800" dirty="0" smtClean="0"/>
              <a:t>ut-based selection</a:t>
            </a:r>
            <a:r>
              <a:rPr lang="en-US" sz="1800" smtClean="0"/>
              <a:t>, there </a:t>
            </a:r>
            <a:r>
              <a:rPr lang="en-US" sz="1800" dirty="0" smtClean="0"/>
              <a:t>is 1 H</a:t>
            </a:r>
            <a:r>
              <a:rPr lang="en-US" sz="1800" dirty="0" smtClean="0">
                <a:sym typeface="Wingdings"/>
              </a:rPr>
              <a:t></a:t>
            </a:r>
            <a:r>
              <a:rPr lang="en-US" sz="1800" b="1" dirty="0" smtClean="0">
                <a:solidFill>
                  <a:srgbClr val="000000"/>
                </a:solidFill>
                <a:sym typeface="Wingdings"/>
              </a:rPr>
              <a:t>µ</a:t>
            </a:r>
            <a:r>
              <a:rPr lang="en-US" sz="1800" b="1" dirty="0" err="1" smtClean="0">
                <a:solidFill>
                  <a:srgbClr val="000000"/>
                </a:solidFill>
                <a:sym typeface="Wingdings"/>
              </a:rPr>
              <a:t>τ</a:t>
            </a:r>
            <a:r>
              <a:rPr lang="en-US" sz="1800" b="1" baseline="-25000" dirty="0" err="1" smtClean="0">
                <a:solidFill>
                  <a:srgbClr val="000000"/>
                </a:solidFill>
                <a:sym typeface="Wingdings"/>
              </a:rPr>
              <a:t>e</a:t>
            </a:r>
            <a:r>
              <a:rPr lang="en-US" sz="1800" b="1" baseline="-25000" dirty="0" smtClean="0">
                <a:solidFill>
                  <a:srgbClr val="000000"/>
                </a:solidFill>
                <a:sym typeface="Wingdings"/>
              </a:rPr>
              <a:t> </a:t>
            </a:r>
            <a:r>
              <a:rPr lang="en-US" sz="1800" dirty="0" smtClean="0">
                <a:sym typeface="Wingdings"/>
              </a:rPr>
              <a:t>event for 40 to 60  </a:t>
            </a:r>
            <a:r>
              <a:rPr lang="en-US" sz="1800" dirty="0" err="1" smtClean="0">
                <a:sym typeface="Wingdings"/>
              </a:rPr>
              <a:t>H</a:t>
            </a:r>
            <a:r>
              <a:rPr lang="en-US" sz="1800" b="1" dirty="0" err="1" smtClean="0">
                <a:solidFill>
                  <a:srgbClr val="000000"/>
                </a:solidFill>
                <a:sym typeface="Wingdings"/>
              </a:rPr>
              <a:t>eτ</a:t>
            </a:r>
            <a:r>
              <a:rPr lang="en-US" sz="1800" b="1" baseline="-25000" dirty="0" err="1" smtClean="0">
                <a:solidFill>
                  <a:srgbClr val="000000"/>
                </a:solidFill>
                <a:sym typeface="Wingdings"/>
              </a:rPr>
              <a:t>μ</a:t>
            </a:r>
            <a:r>
              <a:rPr lang="en-US" sz="1800" dirty="0" smtClean="0">
                <a:sym typeface="Wingdings"/>
              </a:rPr>
              <a:t> events  depending </a:t>
            </a:r>
            <a:r>
              <a:rPr lang="en-US" sz="1800" smtClean="0">
                <a:sym typeface="Wingdings"/>
              </a:rPr>
              <a:t>on the </a:t>
            </a:r>
            <a:r>
              <a:rPr lang="en-US" sz="1800" dirty="0" smtClean="0">
                <a:sym typeface="Wingdings"/>
              </a:rPr>
              <a:t>category (assuming same branching fraction)</a:t>
            </a:r>
            <a:r>
              <a:rPr lang="en-US" sz="1800" smtClean="0">
                <a:sym typeface="Wingdings"/>
              </a:rPr>
              <a:t>. The </a:t>
            </a:r>
            <a:r>
              <a:rPr lang="en-US" sz="1800" dirty="0" smtClean="0">
                <a:sym typeface="Wingdings"/>
              </a:rPr>
              <a:t>peaks </a:t>
            </a:r>
            <a:r>
              <a:rPr lang="en-US" sz="1800" smtClean="0">
                <a:sym typeface="Wingdings"/>
              </a:rPr>
              <a:t>are both </a:t>
            </a:r>
            <a:r>
              <a:rPr lang="en-US" sz="1800" dirty="0" smtClean="0">
                <a:sym typeface="Wingdings"/>
              </a:rPr>
              <a:t>at 125 GeV.</a:t>
            </a:r>
          </a:p>
          <a:p>
            <a:pPr>
              <a:buFont typeface="Wingdings" charset="2"/>
              <a:buChar char="Ø"/>
            </a:pPr>
            <a:endParaRPr lang="en-US" sz="1800" dirty="0">
              <a:sym typeface="Wingdings"/>
            </a:endParaRPr>
          </a:p>
          <a:p>
            <a:pPr>
              <a:buFont typeface="Wingdings" charset="2"/>
              <a:buChar char="Ø"/>
            </a:pPr>
            <a:r>
              <a:rPr lang="en-US" sz="1800" smtClean="0">
                <a:sym typeface="Wingdings"/>
              </a:rPr>
              <a:t>After the </a:t>
            </a:r>
            <a:r>
              <a:rPr lang="en-US" sz="1800" dirty="0" smtClean="0">
                <a:sym typeface="Wingdings"/>
              </a:rPr>
              <a:t>BDT-based selection</a:t>
            </a:r>
            <a:r>
              <a:rPr lang="en-US" sz="1800" smtClean="0">
                <a:sym typeface="Wingdings"/>
              </a:rPr>
              <a:t>, </a:t>
            </a:r>
            <a:r>
              <a:rPr lang="en-US" sz="1800" smtClean="0"/>
              <a:t>there </a:t>
            </a:r>
            <a:r>
              <a:rPr lang="en-US" sz="1800" dirty="0"/>
              <a:t>is 1 H</a:t>
            </a:r>
            <a:r>
              <a:rPr lang="en-US" sz="1800" dirty="0" smtClean="0">
                <a:sym typeface="Wingdings"/>
              </a:rPr>
              <a:t></a:t>
            </a:r>
            <a:r>
              <a:rPr lang="en-US" sz="1800" b="1" dirty="0">
                <a:solidFill>
                  <a:srgbClr val="000000"/>
                </a:solidFill>
                <a:sym typeface="Wingdings"/>
              </a:rPr>
              <a:t>µ</a:t>
            </a:r>
            <a:r>
              <a:rPr lang="en-US" sz="1800" b="1" dirty="0" err="1">
                <a:solidFill>
                  <a:srgbClr val="000000"/>
                </a:solidFill>
                <a:sym typeface="Wingdings"/>
              </a:rPr>
              <a:t>τ</a:t>
            </a:r>
            <a:r>
              <a:rPr lang="en-US" sz="1800" b="1" baseline="-25000" dirty="0" err="1">
                <a:solidFill>
                  <a:srgbClr val="000000"/>
                </a:solidFill>
                <a:sym typeface="Wingdings"/>
              </a:rPr>
              <a:t>e</a:t>
            </a:r>
            <a:r>
              <a:rPr lang="en-US" sz="1800" dirty="0" smtClean="0">
                <a:sym typeface="Wingdings"/>
              </a:rPr>
              <a:t>  </a:t>
            </a:r>
            <a:r>
              <a:rPr lang="en-US" sz="1800" dirty="0">
                <a:sym typeface="Wingdings"/>
              </a:rPr>
              <a:t>event </a:t>
            </a:r>
            <a:r>
              <a:rPr lang="en-US" sz="1800" dirty="0" smtClean="0">
                <a:sym typeface="Wingdings"/>
              </a:rPr>
              <a:t>for about 20 </a:t>
            </a:r>
            <a:r>
              <a:rPr lang="en-US" sz="1800" dirty="0" err="1">
                <a:sym typeface="Wingdings"/>
              </a:rPr>
              <a:t>H</a:t>
            </a:r>
            <a:r>
              <a:rPr lang="en-US" sz="1800" dirty="0" err="1" smtClean="0">
                <a:sym typeface="Wingdings"/>
              </a:rPr>
              <a:t></a:t>
            </a:r>
            <a:r>
              <a:rPr lang="en-US" sz="1800" b="1" dirty="0" err="1">
                <a:solidFill>
                  <a:srgbClr val="000000"/>
                </a:solidFill>
                <a:sym typeface="Wingdings"/>
              </a:rPr>
              <a:t>eτ</a:t>
            </a:r>
            <a:r>
              <a:rPr lang="en-US" sz="1800" b="1" baseline="-25000" dirty="0" err="1">
                <a:solidFill>
                  <a:srgbClr val="000000"/>
                </a:solidFill>
                <a:sym typeface="Wingdings"/>
              </a:rPr>
              <a:t>μ</a:t>
            </a:r>
            <a:r>
              <a:rPr lang="en-US" sz="1800" dirty="0" smtClean="0">
                <a:sym typeface="Wingdings"/>
              </a:rPr>
              <a:t> </a:t>
            </a:r>
            <a:r>
              <a:rPr lang="en-US" sz="1800" dirty="0">
                <a:sym typeface="Wingdings"/>
              </a:rPr>
              <a:t>events (assuming same branching fraction</a:t>
            </a:r>
            <a:r>
              <a:rPr lang="en-US" sz="1800" dirty="0" smtClean="0">
                <a:sym typeface="Wingdings"/>
              </a:rPr>
              <a:t>)</a:t>
            </a:r>
            <a:r>
              <a:rPr lang="en-US" sz="1800" smtClean="0">
                <a:sym typeface="Wingdings"/>
              </a:rPr>
              <a:t>. The </a:t>
            </a:r>
            <a:r>
              <a:rPr lang="en-US" sz="1800" dirty="0" smtClean="0">
                <a:sym typeface="Wingdings"/>
              </a:rPr>
              <a:t>peak for </a:t>
            </a:r>
            <a:r>
              <a:rPr lang="en-US" sz="1800" b="1" dirty="0">
                <a:solidFill>
                  <a:srgbClr val="000000"/>
                </a:solidFill>
                <a:sym typeface="Wingdings"/>
              </a:rPr>
              <a:t>µτ</a:t>
            </a:r>
            <a:r>
              <a:rPr lang="en-US" sz="1800" dirty="0" smtClean="0">
                <a:sym typeface="Wingdings"/>
              </a:rPr>
              <a:t>  events is shifted down by 5 GeV (around 120 GeV).</a:t>
            </a:r>
          </a:p>
          <a:p>
            <a:pPr>
              <a:buFont typeface="Wingdings" charset="2"/>
              <a:buChar char="Ø"/>
            </a:pPr>
            <a:endParaRPr lang="en-US" sz="1800" dirty="0">
              <a:sym typeface="Wingdings"/>
            </a:endParaRPr>
          </a:p>
          <a:p>
            <a:pPr>
              <a:buFont typeface="Wingdings" charset="2"/>
              <a:buChar char="Ø"/>
            </a:pPr>
            <a:r>
              <a:rPr lang="en-US" sz="1800" smtClean="0">
                <a:sym typeface="Wingdings"/>
              </a:rPr>
              <a:t>The </a:t>
            </a:r>
            <a:r>
              <a:rPr lang="en-US" sz="1800" dirty="0" smtClean="0">
                <a:sym typeface="Wingdings"/>
              </a:rPr>
              <a:t>BDT distributions for </a:t>
            </a:r>
            <a:r>
              <a:rPr lang="en-US" sz="1800" dirty="0"/>
              <a:t>H</a:t>
            </a:r>
            <a:r>
              <a:rPr lang="en-US" sz="1800" dirty="0" smtClean="0">
                <a:sym typeface="Wingdings"/>
              </a:rPr>
              <a:t></a:t>
            </a:r>
            <a:r>
              <a:rPr lang="en-US" sz="1800" b="1" dirty="0">
                <a:solidFill>
                  <a:srgbClr val="000000"/>
                </a:solidFill>
                <a:sym typeface="Wingdings"/>
              </a:rPr>
              <a:t>µ</a:t>
            </a:r>
            <a:r>
              <a:rPr lang="en-US" sz="1800" b="1" dirty="0" err="1">
                <a:solidFill>
                  <a:srgbClr val="000000"/>
                </a:solidFill>
                <a:sym typeface="Wingdings"/>
              </a:rPr>
              <a:t>τ</a:t>
            </a:r>
            <a:r>
              <a:rPr lang="en-US" sz="1800" b="1" baseline="-25000" dirty="0" err="1">
                <a:solidFill>
                  <a:srgbClr val="000000"/>
                </a:solidFill>
                <a:sym typeface="Wingdings"/>
              </a:rPr>
              <a:t>e</a:t>
            </a:r>
            <a:r>
              <a:rPr lang="en-US" sz="1800" dirty="0" smtClean="0">
                <a:sym typeface="Wingdings"/>
              </a:rPr>
              <a:t>  and </a:t>
            </a:r>
            <a:r>
              <a:rPr lang="en-US" sz="1800" dirty="0" err="1">
                <a:sym typeface="Wingdings"/>
              </a:rPr>
              <a:t>H</a:t>
            </a:r>
            <a:r>
              <a:rPr lang="en-US" sz="1800" dirty="0" err="1" smtClean="0">
                <a:sym typeface="Wingdings"/>
              </a:rPr>
              <a:t></a:t>
            </a:r>
            <a:r>
              <a:rPr lang="en-US" sz="1800" b="1" dirty="0" err="1">
                <a:solidFill>
                  <a:srgbClr val="000000"/>
                </a:solidFill>
                <a:sym typeface="Wingdings"/>
              </a:rPr>
              <a:t>eτ</a:t>
            </a:r>
            <a:r>
              <a:rPr lang="en-US" sz="1800" b="1" baseline="-25000" dirty="0" err="1">
                <a:solidFill>
                  <a:srgbClr val="000000"/>
                </a:solidFill>
                <a:sym typeface="Wingdings"/>
              </a:rPr>
              <a:t>μ</a:t>
            </a:r>
            <a:r>
              <a:rPr lang="en-US" sz="1800" dirty="0" smtClean="0">
                <a:sym typeface="Wingdings"/>
              </a:rPr>
              <a:t>  events are very different , </a:t>
            </a:r>
            <a:r>
              <a:rPr lang="en-US" sz="1800" smtClean="0">
                <a:sym typeface="Wingdings"/>
              </a:rPr>
              <a:t>and the </a:t>
            </a:r>
            <a:r>
              <a:rPr lang="en-US" sz="1800" dirty="0" smtClean="0">
                <a:sym typeface="Wingdings"/>
              </a:rPr>
              <a:t>majority of </a:t>
            </a:r>
            <a:r>
              <a:rPr lang="en-US" sz="1800" b="1" dirty="0" smtClean="0">
                <a:solidFill>
                  <a:srgbClr val="000000"/>
                </a:solidFill>
                <a:sym typeface="Wingdings"/>
              </a:rPr>
              <a:t>µτ </a:t>
            </a:r>
            <a:r>
              <a:rPr lang="en-US" sz="1800" dirty="0" smtClean="0">
                <a:sym typeface="Wingdings"/>
              </a:rPr>
              <a:t>events are rejected (cut at 0)</a:t>
            </a:r>
            <a:endParaRPr lang="en-US" sz="1800" dirty="0">
              <a:sym typeface="Wingdings"/>
            </a:endParaRPr>
          </a:p>
          <a:p>
            <a:pPr marL="0" indent="0">
              <a:buNone/>
            </a:pPr>
            <a:endParaRPr lang="en-US" sz="1800" dirty="0" smtClean="0"/>
          </a:p>
        </p:txBody>
      </p:sp>
      <p:pic>
        <p:nvPicPr>
          <p:cNvPr id="5" name="Picture 4" descr="Screen Shot 2016-11-09 at 11.29.5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4477" y="1033240"/>
            <a:ext cx="2819923" cy="2530422"/>
          </a:xfrm>
          <a:prstGeom prst="rect">
            <a:avLst/>
          </a:prstGeom>
        </p:spPr>
      </p:pic>
      <p:pic>
        <p:nvPicPr>
          <p:cNvPr id="6" name="Picture 5" descr="Screen Shot 2016-11-09 at 11.29.3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4477" y="3563662"/>
            <a:ext cx="2819923" cy="252510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145646" y="4029736"/>
            <a:ext cx="924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</a:t>
            </a:r>
            <a:r>
              <a:rPr lang="en-US" dirty="0">
                <a:sym typeface="Wingdings"/>
              </a:rPr>
              <a:t></a:t>
            </a:r>
            <a:r>
              <a:rPr lang="en-US" b="1" dirty="0">
                <a:solidFill>
                  <a:srgbClr val="000000"/>
                </a:solidFill>
                <a:sym typeface="Wingdings"/>
              </a:rPr>
              <a:t>µ</a:t>
            </a:r>
            <a:r>
              <a:rPr lang="en-US" b="1" dirty="0" err="1">
                <a:solidFill>
                  <a:srgbClr val="000000"/>
                </a:solidFill>
                <a:sym typeface="Wingdings"/>
              </a:rPr>
              <a:t>τ</a:t>
            </a:r>
            <a:r>
              <a:rPr lang="en-US" b="1" baseline="-25000" dirty="0" err="1">
                <a:solidFill>
                  <a:srgbClr val="000000"/>
                </a:solidFill>
                <a:sym typeface="Wingdings"/>
              </a:rPr>
              <a:t>e</a:t>
            </a:r>
            <a:r>
              <a:rPr lang="en-US" dirty="0">
                <a:sym typeface="Wingdings"/>
              </a:rPr>
              <a:t> 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271067" y="1505271"/>
            <a:ext cx="10190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ym typeface="Wingdings"/>
              </a:rPr>
              <a:t>H</a:t>
            </a:r>
            <a:r>
              <a:rPr lang="en-US" b="1" dirty="0" err="1">
                <a:solidFill>
                  <a:srgbClr val="000000"/>
                </a:solidFill>
                <a:sym typeface="Wingdings"/>
              </a:rPr>
              <a:t>eτ</a:t>
            </a:r>
            <a:r>
              <a:rPr lang="en-US" b="1" baseline="-25000" dirty="0" err="1">
                <a:solidFill>
                  <a:srgbClr val="000000"/>
                </a:solidFill>
                <a:sym typeface="Wingdings"/>
              </a:rPr>
              <a:t>μ</a:t>
            </a:r>
            <a:r>
              <a:rPr lang="en-US" dirty="0">
                <a:sym typeface="Wingdings"/>
              </a:rPr>
              <a:t> </a:t>
            </a:r>
            <a:endParaRPr lang="en-US" dirty="0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HEXO Meeting, 11/21/16</a:t>
            </a:r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Nabarun Dev (University of Notre Dame)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16606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HEXO Meeting, 11/21/16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Nabarun Dev (University of Notre Dame)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5D6C6F1-BE17-0D4A-9B0D-BD1CDA04D743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-548717" y="221795"/>
            <a:ext cx="9861252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rtl="0" eaLnBrk="1" latinLnBrk="0" hangingPunct="1">
              <a:spcBef>
                <a:spcPct val="0"/>
              </a:spcBef>
              <a:buNone/>
              <a:defRPr kumimoji="0" sz="3300" kern="1200">
                <a:solidFill>
                  <a:schemeClr val="accent3">
                    <a:shade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1" algn="ctr" defTabSz="457200" rtl="0">
              <a:spcBef>
                <a:spcPct val="0"/>
              </a:spcBef>
            </a:pPr>
            <a:r>
              <a:rPr lang="en-US" sz="2400" dirty="0" smtClean="0"/>
              <a:t>Contamination (II): LFV of </a:t>
            </a:r>
            <a:r>
              <a:rPr lang="en-US" sz="2400" b="1" dirty="0" smtClean="0"/>
              <a:t>H </a:t>
            </a:r>
            <a:r>
              <a:rPr lang="en-US" sz="2400" b="1" dirty="0" smtClean="0">
                <a:sym typeface="Wingdings"/>
              </a:rPr>
              <a:t> eτ</a:t>
            </a:r>
            <a:r>
              <a:rPr lang="en-US" sz="2400" b="1" baseline="-25000" dirty="0" smtClean="0">
                <a:sym typeface="Wingdings"/>
              </a:rPr>
              <a:t>μ</a:t>
            </a:r>
            <a:r>
              <a:rPr lang="en-US" sz="2400" b="1" dirty="0" smtClean="0">
                <a:sym typeface="Wingdings"/>
              </a:rPr>
              <a:t> </a:t>
            </a:r>
            <a:r>
              <a:rPr lang="en-US" sz="2400" dirty="0" smtClean="0">
                <a:sym typeface="Wingdings"/>
              </a:rPr>
              <a:t>in </a:t>
            </a:r>
            <a:r>
              <a:rPr lang="en-US" sz="2400" b="1" dirty="0" smtClean="0"/>
              <a:t>H </a:t>
            </a:r>
            <a:r>
              <a:rPr lang="en-US" sz="2400" b="1" dirty="0" smtClean="0">
                <a:sym typeface="Wingdings"/>
              </a:rPr>
              <a:t> μτ</a:t>
            </a:r>
            <a:r>
              <a:rPr lang="en-US" sz="2400" b="1" baseline="-25000" dirty="0" smtClean="0">
                <a:sym typeface="Wingdings"/>
              </a:rPr>
              <a:t>e </a:t>
            </a:r>
            <a:r>
              <a:rPr lang="en-US" sz="2400" b="1" dirty="0" smtClean="0"/>
              <a:t>   </a:t>
            </a:r>
            <a:endParaRPr lang="en-US" sz="2400" b="1" baseline="-25000" dirty="0"/>
          </a:p>
        </p:txBody>
      </p:sp>
      <p:sp>
        <p:nvSpPr>
          <p:cNvPr id="8" name="Date Placeholder 6"/>
          <p:cNvSpPr txBox="1">
            <a:spLocks/>
          </p:cNvSpPr>
          <p:nvPr/>
        </p:nvSpPr>
        <p:spPr>
          <a:xfrm>
            <a:off x="5791200" y="6404984"/>
            <a:ext cx="3044952" cy="365760"/>
          </a:xfrm>
          <a:prstGeom prst="rect">
            <a:avLst/>
          </a:prstGeom>
        </p:spPr>
        <p:txBody>
          <a:bodyPr vert="horz"/>
          <a:lstStyle>
            <a:defPPr>
              <a:defRPr lang="en-US"/>
            </a:defPPr>
            <a:lvl1pPr algn="r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kumimoji="0" sz="1400" kern="1200">
                <a:solidFill>
                  <a:srgbClr val="FFFFFF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defRPr/>
            </a:pPr>
            <a:r>
              <a:rPr lang="en-US" smtClean="0"/>
              <a:t>11/21/16</a:t>
            </a:r>
            <a:endParaRPr lang="en-US"/>
          </a:p>
        </p:txBody>
      </p:sp>
      <p:sp>
        <p:nvSpPr>
          <p:cNvPr id="9" name="Footer Placeholder 7"/>
          <p:cNvSpPr txBox="1">
            <a:spLocks/>
          </p:cNvSpPr>
          <p:nvPr/>
        </p:nvSpPr>
        <p:spPr>
          <a:xfrm>
            <a:off x="304800" y="6410848"/>
            <a:ext cx="3581400" cy="365760"/>
          </a:xfrm>
          <a:prstGeom prst="rect">
            <a:avLst/>
          </a:prstGeom>
        </p:spPr>
        <p:txBody>
          <a:bodyPr vert="horz"/>
          <a:lstStyle>
            <a:defPPr>
              <a:defRPr lang="en-US"/>
            </a:defPPr>
            <a:lvl1pPr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kumimoji="0" sz="1200" kern="1200">
                <a:solidFill>
                  <a:srgbClr val="FFFFFF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 smtClean="0"/>
              <a:t>N.Dev (University of Notre Dame)</a:t>
            </a:r>
            <a:endParaRPr lang="en-US"/>
          </a:p>
        </p:txBody>
      </p:sp>
      <p:sp>
        <p:nvSpPr>
          <p:cNvPr id="10" name="Slide Number Placeholder 3"/>
          <p:cNvSpPr txBox="1">
            <a:spLocks/>
          </p:cNvSpPr>
          <p:nvPr/>
        </p:nvSpPr>
        <p:spPr>
          <a:xfrm>
            <a:off x="4361688" y="1026372"/>
            <a:ext cx="457200" cy="441325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>
            <a:defPPr>
              <a:defRPr lang="en-US"/>
            </a:defPPr>
            <a:lvl1pPr algn="ctr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kumimoji="0" sz="1600" kern="1200">
                <a:solidFill>
                  <a:srgbClr val="FFFFFF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fld id="{B887E824-90D5-194D-8B5C-C8C2C73FE486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457199" y="1144193"/>
            <a:ext cx="8397949" cy="4855998"/>
          </a:xfrm>
          <a:prstGeom prst="rect">
            <a:avLst/>
          </a:prstGeom>
        </p:spPr>
        <p:txBody>
          <a:bodyPr>
            <a:norm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"/>
              <a:buChar char=""/>
              <a:defRPr kumimoji="0"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75000"/>
              <a:buFont typeface="Wingdings 2"/>
              <a:buChar char="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70000"/>
              <a:buFont typeface="Wingdings"/>
              <a:buChar char=""/>
              <a:defRPr kumimoji="0"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ct val="20000"/>
              </a:spcBef>
              <a:buClr>
                <a:schemeClr val="accent5"/>
              </a:buClr>
              <a:buFontTx/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90000"/>
              <a:buChar char="•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rtl="0" eaLnBrk="1" latinLnBrk="0" hangingPunct="1">
              <a:spcBef>
                <a:spcPct val="20000"/>
              </a:spcBef>
              <a:buClr>
                <a:schemeClr val="accent4">
                  <a:shade val="75000"/>
                </a:schemeClr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77440" indent="-182880" algn="l" rtl="0" eaLnBrk="1" latinLnBrk="0" hangingPunct="1">
              <a:spcBef>
                <a:spcPct val="20000"/>
              </a:spcBef>
              <a:buClr>
                <a:schemeClr val="accent2">
                  <a:shade val="75000"/>
                </a:schemeClr>
              </a:buClr>
              <a:buSzPct val="90000"/>
              <a:buChar char="•"/>
              <a:defRPr kumimoji="0" sz="140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charset="2"/>
              <a:buChar char="Ø"/>
            </a:pPr>
            <a:r>
              <a:rPr lang="en-US" sz="1800" smtClean="0"/>
              <a:t>After the </a:t>
            </a:r>
            <a:r>
              <a:rPr lang="en-US" sz="1800" dirty="0" smtClean="0"/>
              <a:t>cut-based selection</a:t>
            </a:r>
            <a:r>
              <a:rPr lang="en-US" sz="1800" smtClean="0"/>
              <a:t>, there </a:t>
            </a:r>
            <a:r>
              <a:rPr lang="en-US" sz="1800" dirty="0" smtClean="0"/>
              <a:t>is 1 </a:t>
            </a:r>
            <a:r>
              <a:rPr lang="en-US" sz="1800" dirty="0" err="1" smtClean="0"/>
              <a:t>H</a:t>
            </a:r>
            <a:r>
              <a:rPr lang="en-US" sz="1800" dirty="0" err="1" smtClean="0">
                <a:sym typeface="Wingdings"/>
              </a:rPr>
              <a:t></a:t>
            </a:r>
            <a:r>
              <a:rPr lang="en-US" sz="1800" b="1" dirty="0" err="1" smtClean="0">
                <a:sym typeface="Wingdings"/>
              </a:rPr>
              <a:t>eτ</a:t>
            </a:r>
            <a:r>
              <a:rPr lang="en-US" sz="1800" b="1" baseline="-25000" dirty="0" err="1" smtClean="0">
                <a:sym typeface="Wingdings"/>
              </a:rPr>
              <a:t>μ</a:t>
            </a:r>
            <a:r>
              <a:rPr lang="en-US" sz="1800" dirty="0" smtClean="0">
                <a:sym typeface="Wingdings"/>
              </a:rPr>
              <a:t>  event for about 10 to 50   </a:t>
            </a:r>
            <a:r>
              <a:rPr lang="en-US" sz="1800" dirty="0" err="1" smtClean="0">
                <a:sym typeface="Wingdings"/>
              </a:rPr>
              <a:t>H</a:t>
            </a:r>
            <a:r>
              <a:rPr lang="en-US" sz="1800" b="1" dirty="0" err="1" smtClean="0">
                <a:sym typeface="Wingdings"/>
              </a:rPr>
              <a:t>μτ</a:t>
            </a:r>
            <a:r>
              <a:rPr lang="en-US" sz="1800" b="1" baseline="-25000" dirty="0" err="1" smtClean="0">
                <a:sym typeface="Wingdings"/>
              </a:rPr>
              <a:t>e</a:t>
            </a:r>
            <a:r>
              <a:rPr lang="en-US" sz="1800" b="1" baseline="-25000" dirty="0" smtClean="0">
                <a:sym typeface="Wingdings"/>
              </a:rPr>
              <a:t> </a:t>
            </a:r>
            <a:r>
              <a:rPr lang="en-US" sz="1800" dirty="0" smtClean="0">
                <a:sym typeface="Wingdings"/>
              </a:rPr>
              <a:t> events  depending </a:t>
            </a:r>
            <a:r>
              <a:rPr lang="en-US" sz="1800" smtClean="0">
                <a:sym typeface="Wingdings"/>
              </a:rPr>
              <a:t>on the </a:t>
            </a:r>
            <a:r>
              <a:rPr lang="en-US" sz="1800" dirty="0" smtClean="0">
                <a:sym typeface="Wingdings"/>
              </a:rPr>
              <a:t>category (assuming same branching fraction)</a:t>
            </a:r>
            <a:r>
              <a:rPr lang="en-US" sz="1800" smtClean="0">
                <a:sym typeface="Wingdings"/>
              </a:rPr>
              <a:t>. The </a:t>
            </a:r>
            <a:r>
              <a:rPr lang="en-US" sz="1800" dirty="0" smtClean="0">
                <a:sym typeface="Wingdings"/>
              </a:rPr>
              <a:t>peaks </a:t>
            </a:r>
            <a:r>
              <a:rPr lang="en-US" sz="1800" smtClean="0">
                <a:sym typeface="Wingdings"/>
              </a:rPr>
              <a:t>are both </a:t>
            </a:r>
            <a:r>
              <a:rPr lang="en-US" sz="1800" dirty="0" smtClean="0">
                <a:sym typeface="Wingdings"/>
              </a:rPr>
              <a:t>close to 125 GeV.</a:t>
            </a:r>
          </a:p>
          <a:p>
            <a:pPr marL="0" indent="0">
              <a:buNone/>
            </a:pPr>
            <a:endParaRPr lang="en-US" sz="1800" dirty="0" smtClean="0">
              <a:sym typeface="Wingdings"/>
            </a:endParaRPr>
          </a:p>
          <a:p>
            <a:pPr marL="0" indent="0">
              <a:buNone/>
            </a:pPr>
            <a:endParaRPr lang="en-US" sz="1800" dirty="0" smtClean="0"/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3240092"/>
              </p:ext>
            </p:extLst>
          </p:nvPr>
        </p:nvGraphicFramePr>
        <p:xfrm>
          <a:off x="959213" y="2710664"/>
          <a:ext cx="3783808" cy="2042794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867819"/>
                <a:gridCol w="905422"/>
                <a:gridCol w="1010567"/>
              </a:tblGrid>
              <a:tr h="518795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Category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H </a:t>
                      </a:r>
                      <a:r>
                        <a:rPr lang="en-US" sz="1400" dirty="0" smtClean="0">
                          <a:sym typeface="Wingdings"/>
                        </a:rPr>
                        <a:t> μτ</a:t>
                      </a:r>
                      <a:r>
                        <a:rPr lang="en-US" sz="1400" baseline="-25000" dirty="0" smtClean="0">
                          <a:sym typeface="Wingdings"/>
                        </a:rPr>
                        <a:t>e 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H </a:t>
                      </a:r>
                      <a:r>
                        <a:rPr lang="en-US" sz="1400" dirty="0" smtClean="0">
                          <a:sym typeface="Wingdings"/>
                        </a:rPr>
                        <a:t> eτ</a:t>
                      </a:r>
                      <a:r>
                        <a:rPr lang="en-US" sz="1400" baseline="-25000" dirty="0" smtClean="0">
                          <a:sym typeface="Wingdings"/>
                        </a:rPr>
                        <a:t>μ</a:t>
                      </a:r>
                      <a:br>
                        <a:rPr lang="en-US" sz="1400" baseline="-25000" dirty="0" smtClean="0">
                          <a:sym typeface="Wingdings"/>
                        </a:rPr>
                      </a:br>
                      <a:endParaRPr lang="en-US" sz="1400" b="1" dirty="0"/>
                    </a:p>
                  </a:txBody>
                  <a:tcPr/>
                </a:tc>
              </a:tr>
              <a:tr h="300572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0-jet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50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b="1" dirty="0"/>
                    </a:p>
                  </a:txBody>
                  <a:tcPr/>
                </a:tc>
              </a:tr>
              <a:tr h="300572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1-jet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25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b="1" dirty="0"/>
                    </a:p>
                  </a:txBody>
                  <a:tcPr/>
                </a:tc>
              </a:tr>
              <a:tr h="300572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</a:t>
                      </a:r>
                      <a:r>
                        <a:rPr lang="en-US" sz="1400" baseline="0" dirty="0" smtClean="0"/>
                        <a:t>-jet </a:t>
                      </a:r>
                      <a:r>
                        <a:rPr lang="en-US" sz="1400" baseline="0" dirty="0" err="1" smtClean="0"/>
                        <a:t>gg</a:t>
                      </a:r>
                      <a:r>
                        <a:rPr lang="en-US" sz="1400" baseline="0" dirty="0" smtClean="0"/>
                        <a:t>-enriched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11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b="1" dirty="0"/>
                    </a:p>
                  </a:txBody>
                  <a:tcPr/>
                </a:tc>
              </a:tr>
              <a:tr h="300572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2-jet</a:t>
                      </a:r>
                      <a:r>
                        <a:rPr lang="en-US" sz="1400" baseline="0" dirty="0" smtClean="0"/>
                        <a:t> </a:t>
                      </a:r>
                      <a:r>
                        <a:rPr lang="en-US" sz="1400" baseline="0" dirty="0" err="1" smtClean="0"/>
                        <a:t>vbf</a:t>
                      </a:r>
                      <a:r>
                        <a:rPr lang="en-US" sz="1400" baseline="0" dirty="0" smtClean="0"/>
                        <a:t>-enriched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15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b="1" dirty="0"/>
                    </a:p>
                  </a:txBody>
                  <a:tcPr/>
                </a:tc>
              </a:tr>
              <a:tr h="300572"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All</a:t>
                      </a:r>
                      <a:r>
                        <a:rPr lang="en-US" sz="1400" b="1" baseline="0" dirty="0" smtClean="0"/>
                        <a:t> categories 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25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1</a:t>
                      </a:r>
                      <a:endParaRPr lang="en-US" sz="1400" b="1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3" name="Picture 12" descr="Screen Shot 2016-11-25 at 5.06.0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4177" y="2722732"/>
            <a:ext cx="3589909" cy="2468880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 flipV="1">
            <a:off x="6381988" y="3119508"/>
            <a:ext cx="8141" cy="179955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6822723" y="5349501"/>
            <a:ext cx="1375833" cy="369332"/>
          </a:xfrm>
          <a:prstGeom prst="rect">
            <a:avLst/>
          </a:prstGeom>
          <a:noFill/>
          <a:ln>
            <a:solidFill>
              <a:srgbClr val="D16349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125 GeV</a:t>
            </a:r>
            <a:endParaRPr lang="en-US" dirty="0"/>
          </a:p>
        </p:txBody>
      </p:sp>
      <p:cxnSp>
        <p:nvCxnSpPr>
          <p:cNvPr id="16" name="Straight Arrow Connector 15"/>
          <p:cNvCxnSpPr/>
          <p:nvPr/>
        </p:nvCxnSpPr>
        <p:spPr>
          <a:xfrm flipH="1" flipV="1">
            <a:off x="6390129" y="4919066"/>
            <a:ext cx="432594" cy="43043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741680" y="5395667"/>
            <a:ext cx="41624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Contamination </a:t>
            </a:r>
            <a:r>
              <a:rPr lang="en-US" b="1" smtClean="0"/>
              <a:t>from other </a:t>
            </a:r>
            <a:r>
              <a:rPr lang="en-US" b="1" dirty="0" smtClean="0"/>
              <a:t>channel is reasonably minimal.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1430585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495151" y="59790"/>
            <a:ext cx="31190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Introduction: I</a:t>
            </a:r>
            <a:endParaRPr lang="en-US" sz="28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479280" y="844820"/>
            <a:ext cx="5895166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charset="2"/>
              <a:buChar char="Ø"/>
            </a:pPr>
            <a:r>
              <a:rPr lang="en-US" dirty="0" smtClean="0"/>
              <a:t>Lepton Flavor Violating decays are allowed in several beyond the standard model theories such as Randall-Sundrum models, Higgs Doublet theories.</a:t>
            </a:r>
          </a:p>
          <a:p>
            <a:r>
              <a:rPr lang="en-US" dirty="0" smtClean="0"/>
              <a:t> </a:t>
            </a:r>
          </a:p>
          <a:p>
            <a:r>
              <a:rPr lang="en-US" dirty="0"/>
              <a:t> </a:t>
            </a:r>
            <a:r>
              <a:rPr lang="en-US" dirty="0" smtClean="0"/>
              <a:t>      Primary theory </a:t>
            </a:r>
            <a:r>
              <a:rPr lang="en-US" dirty="0"/>
              <a:t>reference: arXiv:1209.1397</a:t>
            </a:r>
            <a:endParaRPr lang="en-US" dirty="0" smtClean="0"/>
          </a:p>
          <a:p>
            <a:pPr marL="342900" indent="-342900">
              <a:buFont typeface="Wingdings" charset="2"/>
              <a:buChar char="Ø"/>
            </a:pPr>
            <a:endParaRPr lang="en-US" b="1" baseline="-25000" dirty="0">
              <a:sym typeface="Wingdings"/>
            </a:endParaRPr>
          </a:p>
          <a:p>
            <a:pPr marL="342900" indent="-342900">
              <a:buFont typeface="Wingdings" charset="2"/>
              <a:buChar char="Ø"/>
            </a:pPr>
            <a:r>
              <a:rPr lang="en-US" dirty="0" smtClean="0">
                <a:sym typeface="Wingdings"/>
              </a:rPr>
              <a:t>In Run I,  2.4σ excess in the </a:t>
            </a:r>
            <a:r>
              <a:rPr lang="en-US" i="1" dirty="0" smtClean="0">
                <a:sym typeface="Wingdings"/>
              </a:rPr>
              <a:t>H-&gt;</a:t>
            </a:r>
            <a:r>
              <a:rPr lang="en-US" i="1" dirty="0" smtClean="0"/>
              <a:t>μ</a:t>
            </a:r>
            <a:r>
              <a:rPr lang="en-US" i="1" dirty="0"/>
              <a:t>τ</a:t>
            </a:r>
            <a:r>
              <a:rPr lang="en-US" i="1" dirty="0" smtClean="0"/>
              <a:t> </a:t>
            </a:r>
            <a:r>
              <a:rPr lang="en-US" dirty="0" smtClean="0"/>
              <a:t>channel was observed</a:t>
            </a:r>
          </a:p>
          <a:p>
            <a:pPr marL="342900" indent="-342900">
              <a:buFont typeface="Wingdings" charset="2"/>
              <a:buChar char="Ø"/>
            </a:pPr>
            <a:endParaRPr lang="en-US" dirty="0" smtClean="0"/>
          </a:p>
          <a:p>
            <a:pPr marL="800100" lvl="1" indent="-342900">
              <a:buFont typeface="Wingdings" charset="2"/>
              <a:buChar char="Ø"/>
            </a:pPr>
            <a:r>
              <a:rPr lang="en-US" dirty="0" smtClean="0"/>
              <a:t> HIG-14-005: Limit improved by an order of magnitude</a:t>
            </a:r>
          </a:p>
          <a:p>
            <a:pPr marL="800100" lvl="1" indent="-342900">
              <a:buFont typeface="Wingdings" charset="2"/>
              <a:buChar char="Ø"/>
            </a:pPr>
            <a:r>
              <a:rPr lang="en-US" i="1" dirty="0" smtClean="0">
                <a:sym typeface="Wingdings"/>
              </a:rPr>
              <a:t>B</a:t>
            </a:r>
            <a:r>
              <a:rPr lang="en-US" i="1" dirty="0">
                <a:sym typeface="Wingdings"/>
              </a:rPr>
              <a:t>(H-&gt;</a:t>
            </a:r>
            <a:r>
              <a:rPr lang="en-US" i="1" dirty="0" smtClean="0"/>
              <a:t>μτ)  &lt;   1.51% </a:t>
            </a:r>
            <a:r>
              <a:rPr lang="en-US" dirty="0"/>
              <a:t>at </a:t>
            </a:r>
            <a:r>
              <a:rPr lang="en-US" i="1" dirty="0"/>
              <a:t>95% </a:t>
            </a:r>
            <a:r>
              <a:rPr lang="en-US" dirty="0"/>
              <a:t>CL</a:t>
            </a:r>
            <a:endParaRPr lang="en-US" i="1" dirty="0"/>
          </a:p>
          <a:p>
            <a:pPr marL="800100" lvl="1" indent="-342900">
              <a:buFont typeface="Wingdings" charset="2"/>
              <a:buChar char="Ø"/>
            </a:pPr>
            <a:endParaRPr lang="en-US" i="1" dirty="0" smtClean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HEXO Meeting, 11/21/16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Nabarun Dev (University of Notre Dame)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5D6C6F1-BE17-0D4A-9B0D-BD1CDA04D743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7651" y="444762"/>
            <a:ext cx="2379149" cy="27432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79280" y="4194271"/>
            <a:ext cx="613488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Ø"/>
            </a:pPr>
            <a:r>
              <a:rPr lang="en-US" dirty="0" smtClean="0"/>
              <a:t>In Run II, public result in </a:t>
            </a:r>
            <a:r>
              <a:rPr lang="en-US" i="1" dirty="0">
                <a:sym typeface="Wingdings"/>
              </a:rPr>
              <a:t>H-&gt;</a:t>
            </a:r>
            <a:r>
              <a:rPr lang="en-US" i="1"/>
              <a:t>μτ </a:t>
            </a:r>
            <a:r>
              <a:rPr lang="en-US" i="1" smtClean="0"/>
              <a:t> </a:t>
            </a:r>
            <a:r>
              <a:rPr lang="en-US" smtClean="0"/>
              <a:t>with </a:t>
            </a:r>
            <a:r>
              <a:rPr lang="en-US" dirty="0" smtClean="0"/>
              <a:t>2015 data</a:t>
            </a:r>
            <a:r>
              <a:rPr lang="en-US" sz="1600" dirty="0" smtClean="0"/>
              <a:t>(</a:t>
            </a:r>
            <a:r>
              <a:rPr lang="en-US" sz="1600" dirty="0"/>
              <a:t>HIG-16-005</a:t>
            </a:r>
            <a:r>
              <a:rPr lang="en-US" sz="1600" dirty="0" smtClean="0"/>
              <a:t>)</a:t>
            </a:r>
          </a:p>
          <a:p>
            <a:pPr marL="285750" indent="-285750">
              <a:buFont typeface="Wingdings" charset="2"/>
              <a:buChar char="Ø"/>
            </a:pPr>
            <a:endParaRPr lang="en-US" dirty="0" smtClean="0"/>
          </a:p>
          <a:p>
            <a:pPr marL="742950" lvl="1" indent="-285750">
              <a:buFont typeface="Wingdings" charset="2"/>
              <a:buChar char="Ø"/>
            </a:pPr>
            <a:r>
              <a:rPr lang="en-US" dirty="0" smtClean="0"/>
              <a:t>Observed limit:  </a:t>
            </a:r>
            <a:r>
              <a:rPr lang="en-US" i="1" dirty="0" smtClean="0">
                <a:sym typeface="Wingdings"/>
              </a:rPr>
              <a:t>B</a:t>
            </a:r>
            <a:r>
              <a:rPr lang="en-US" i="1" dirty="0">
                <a:sym typeface="Wingdings"/>
              </a:rPr>
              <a:t>(H-&gt;</a:t>
            </a:r>
            <a:r>
              <a:rPr lang="en-US" i="1" dirty="0"/>
              <a:t>μτ)  &lt;  </a:t>
            </a:r>
            <a:r>
              <a:rPr lang="en-US" i="1" dirty="0" smtClean="0"/>
              <a:t>1.20% </a:t>
            </a:r>
            <a:r>
              <a:rPr lang="en-US" dirty="0"/>
              <a:t>at </a:t>
            </a:r>
            <a:r>
              <a:rPr lang="en-US" i="1" dirty="0"/>
              <a:t>95% </a:t>
            </a:r>
            <a:r>
              <a:rPr lang="en-US" dirty="0"/>
              <a:t>CL</a:t>
            </a:r>
            <a:endParaRPr lang="en-US" i="1" dirty="0"/>
          </a:p>
          <a:p>
            <a:pPr marL="742950" lvl="1" indent="-285750">
              <a:buFont typeface="Wingdings" charset="2"/>
              <a:buChar char="Ø"/>
            </a:pPr>
            <a:endParaRPr lang="en-US" i="1" dirty="0"/>
          </a:p>
          <a:p>
            <a:pPr marL="742950" lvl="1" indent="-285750">
              <a:buFont typeface="Wingdings" charset="2"/>
              <a:buChar char="Ø"/>
            </a:pP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6393" y="3385476"/>
            <a:ext cx="2402767" cy="27432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761343" y="1947442"/>
            <a:ext cx="864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RUN I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7667150" y="4676600"/>
            <a:ext cx="864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RUN II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889554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61701" y="245809"/>
            <a:ext cx="44993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/>
              <a:t>Conclusions</a:t>
            </a:r>
            <a:endParaRPr lang="en-US" sz="2800" b="1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HEXO Meeting, 11/21/16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Nabarun Dev (University of Notre Dame)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5D6C6F1-BE17-0D4A-9B0D-BD1CDA04D743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846707" y="1058469"/>
            <a:ext cx="735577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charset="2"/>
              <a:buChar char="Ø"/>
            </a:pPr>
            <a:r>
              <a:rPr lang="en-US" sz="2000" dirty="0">
                <a:solidFill>
                  <a:schemeClr val="accent4">
                    <a:lumMod val="50000"/>
                  </a:schemeClr>
                </a:solidFill>
              </a:rPr>
              <a:t>Search for Lepton Flavor Violating Decays of </a:t>
            </a:r>
            <a:r>
              <a:rPr lang="en-US" sz="2000" dirty="0" smtClean="0">
                <a:solidFill>
                  <a:schemeClr val="accent4">
                    <a:lumMod val="50000"/>
                  </a:schemeClr>
                </a:solidFill>
              </a:rPr>
              <a:t>the </a:t>
            </a:r>
            <a:r>
              <a:rPr lang="en-US" sz="2000" dirty="0">
                <a:solidFill>
                  <a:schemeClr val="accent4">
                    <a:lumMod val="50000"/>
                  </a:schemeClr>
                </a:solidFill>
              </a:rPr>
              <a:t>Higgs Boson </a:t>
            </a:r>
            <a:r>
              <a:rPr lang="en-US" sz="2000" dirty="0" smtClean="0">
                <a:solidFill>
                  <a:schemeClr val="accent4">
                    <a:lumMod val="50000"/>
                  </a:schemeClr>
                </a:solidFill>
              </a:rPr>
              <a:t>at </a:t>
            </a:r>
            <a:r>
              <a:rPr lang="en-US" sz="2000" dirty="0">
                <a:solidFill>
                  <a:schemeClr val="accent4">
                    <a:lumMod val="50000"/>
                  </a:schemeClr>
                </a:solidFill>
              </a:rPr>
              <a:t>13 </a:t>
            </a:r>
            <a:r>
              <a:rPr lang="en-US" sz="2000" dirty="0" err="1" smtClean="0">
                <a:solidFill>
                  <a:schemeClr val="accent4">
                    <a:lumMod val="50000"/>
                  </a:schemeClr>
                </a:solidFill>
              </a:rPr>
              <a:t>TeV</a:t>
            </a:r>
            <a:r>
              <a:rPr lang="en-US" sz="200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2000" dirty="0" smtClean="0">
                <a:solidFill>
                  <a:schemeClr val="accent4">
                    <a:lumMod val="50000"/>
                  </a:schemeClr>
                </a:solidFill>
              </a:rPr>
              <a:t>in good shape for both the </a:t>
            </a:r>
            <a:r>
              <a:rPr lang="en-US" sz="2000" b="1" dirty="0" smtClean="0">
                <a:solidFill>
                  <a:srgbClr val="000000"/>
                </a:solidFill>
                <a:sym typeface="Wingdings"/>
              </a:rPr>
              <a:t>µτ </a:t>
            </a:r>
            <a:r>
              <a:rPr lang="en-US" sz="2000" dirty="0" smtClean="0">
                <a:solidFill>
                  <a:srgbClr val="000000"/>
                </a:solidFill>
                <a:sym typeface="Wingdings"/>
              </a:rPr>
              <a:t>and</a:t>
            </a:r>
            <a:r>
              <a:rPr lang="en-US" sz="2000" b="1" dirty="0" smtClean="0">
                <a:solidFill>
                  <a:srgbClr val="000000"/>
                </a:solidFill>
                <a:sym typeface="Wingdings"/>
              </a:rPr>
              <a:t> </a:t>
            </a:r>
            <a:r>
              <a:rPr lang="en-US" sz="2000" b="1" dirty="0" err="1" smtClean="0">
                <a:solidFill>
                  <a:srgbClr val="000000"/>
                </a:solidFill>
                <a:sym typeface="Wingdings"/>
              </a:rPr>
              <a:t>eτ</a:t>
            </a:r>
            <a:r>
              <a:rPr lang="en-US" sz="2000" b="1" dirty="0" smtClean="0">
                <a:solidFill>
                  <a:srgbClr val="000000"/>
                </a:solidFill>
                <a:sym typeface="Wingdings"/>
              </a:rPr>
              <a:t> </a:t>
            </a:r>
            <a:r>
              <a:rPr lang="en-US" sz="2000" dirty="0" smtClean="0">
                <a:solidFill>
                  <a:srgbClr val="000000"/>
                </a:solidFill>
                <a:sym typeface="Wingdings"/>
              </a:rPr>
              <a:t>final state</a:t>
            </a:r>
          </a:p>
          <a:p>
            <a:pPr marL="342900" indent="-342900">
              <a:buFont typeface="Wingdings" charset="2"/>
              <a:buChar char="Ø"/>
            </a:pPr>
            <a:endParaRPr lang="en-US" sz="2000" dirty="0">
              <a:solidFill>
                <a:srgbClr val="000000"/>
              </a:solidFill>
              <a:sym typeface="Wingdings"/>
            </a:endParaRPr>
          </a:p>
          <a:p>
            <a:pPr marL="342900" indent="-342900">
              <a:buFont typeface="Wingdings" charset="2"/>
              <a:buChar char="Ø"/>
            </a:pPr>
            <a:r>
              <a:rPr lang="en-US" sz="2000" dirty="0" smtClean="0">
                <a:solidFill>
                  <a:srgbClr val="000000"/>
                </a:solidFill>
                <a:sym typeface="Wingdings"/>
              </a:rPr>
              <a:t>Systematics need to be studied in further detail</a:t>
            </a:r>
          </a:p>
          <a:p>
            <a:pPr marL="342900" indent="-342900">
              <a:buFont typeface="Wingdings" charset="2"/>
              <a:buChar char="Ø"/>
            </a:pPr>
            <a:endParaRPr lang="en-US" sz="2000" dirty="0">
              <a:solidFill>
                <a:srgbClr val="000000"/>
              </a:solidFill>
              <a:sym typeface="Wingdings"/>
            </a:endParaRPr>
          </a:p>
          <a:p>
            <a:pPr marL="342900" indent="-342900">
              <a:buFont typeface="Wingdings" charset="2"/>
              <a:buChar char="Ø"/>
            </a:pPr>
            <a:r>
              <a:rPr lang="en-US" sz="2000" dirty="0" smtClean="0">
                <a:solidFill>
                  <a:srgbClr val="000000"/>
                </a:solidFill>
                <a:sym typeface="Wingdings"/>
              </a:rPr>
              <a:t>Documentation is on the way</a:t>
            </a:r>
            <a:br>
              <a:rPr lang="en-US" sz="2000" dirty="0" smtClean="0">
                <a:solidFill>
                  <a:srgbClr val="000000"/>
                </a:solidFill>
                <a:sym typeface="Wingdings"/>
              </a:rPr>
            </a:br>
            <a:r>
              <a:rPr lang="en-US" sz="2000" dirty="0" smtClean="0">
                <a:solidFill>
                  <a:srgbClr val="000000"/>
                </a:solidFill>
                <a:sym typeface="Wingdings"/>
              </a:rPr>
              <a:t/>
            </a:r>
            <a:br>
              <a:rPr lang="en-US" sz="2000" dirty="0" smtClean="0">
                <a:solidFill>
                  <a:srgbClr val="000000"/>
                </a:solidFill>
                <a:sym typeface="Wingdings"/>
              </a:rPr>
            </a:br>
            <a:r>
              <a:rPr lang="en-US" sz="2000" dirty="0" smtClean="0">
                <a:solidFill>
                  <a:srgbClr val="000000"/>
                </a:solidFill>
                <a:sym typeface="Wingdings"/>
              </a:rPr>
              <a:t/>
            </a:r>
            <a:br>
              <a:rPr lang="en-US" sz="2000" dirty="0" smtClean="0">
                <a:solidFill>
                  <a:srgbClr val="000000"/>
                </a:solidFill>
                <a:sym typeface="Wingdings"/>
              </a:rPr>
            </a:br>
            <a:endParaRPr lang="en-US" sz="2000" dirty="0">
              <a:solidFill>
                <a:schemeClr val="accent4">
                  <a:lumMod val="50000"/>
                </a:schemeClr>
              </a:solidFill>
            </a:endParaRPr>
          </a:p>
          <a:p>
            <a:pPr marL="342900" indent="-342900">
              <a:buFont typeface="Wingdings" charset="2"/>
              <a:buChar char="Ø"/>
            </a:pPr>
            <a:r>
              <a:rPr lang="en-US" sz="2000" dirty="0" smtClean="0"/>
              <a:t>All channels will be updated</a:t>
            </a:r>
            <a:br>
              <a:rPr lang="en-US" sz="2000" dirty="0" smtClean="0"/>
            </a:br>
            <a:r>
              <a:rPr lang="en-US" sz="2000" dirty="0" smtClean="0"/>
              <a:t> to full 2016 dataset soon</a:t>
            </a:r>
          </a:p>
          <a:p>
            <a:pPr marL="342900" indent="-342900">
              <a:buFont typeface="Wingdings" charset="2"/>
              <a:buChar char="Ø"/>
            </a:pPr>
            <a:endParaRPr lang="en-US" sz="2000" dirty="0"/>
          </a:p>
          <a:p>
            <a:endParaRPr lang="en-US" sz="2000" dirty="0" smtClean="0"/>
          </a:p>
          <a:p>
            <a:pPr marL="342900" indent="-342900">
              <a:buFont typeface="Wingdings" charset="2"/>
              <a:buChar char="Ø"/>
            </a:pPr>
            <a:endParaRPr lang="en-US" sz="2000" dirty="0"/>
          </a:p>
          <a:p>
            <a:pPr marL="342900" indent="-342900">
              <a:buFont typeface="Wingdings" charset="2"/>
              <a:buChar char="Ø"/>
            </a:pPr>
            <a:endParaRPr lang="en-US" sz="2000" dirty="0" smtClean="0"/>
          </a:p>
          <a:p>
            <a:pPr marL="342900" indent="-342900">
              <a:buFont typeface="Wingdings" charset="2"/>
              <a:buChar char="Ø"/>
            </a:pPr>
            <a:endParaRPr lang="en-US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3273778" y="4939998"/>
            <a:ext cx="26387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smtClean="0"/>
              <a:t>Thank </a:t>
            </a:r>
            <a:r>
              <a:rPr lang="en-US" sz="2800" b="1" dirty="0" smtClean="0"/>
              <a:t>you</a:t>
            </a:r>
            <a:endParaRPr lang="en-US" sz="2800" b="1" dirty="0"/>
          </a:p>
        </p:txBody>
      </p:sp>
      <p:pic>
        <p:nvPicPr>
          <p:cNvPr id="8" name="Picture 7" descr="Screen Shot 2016-12-18 at 11.20.35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2397587"/>
            <a:ext cx="2731730" cy="2312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11230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78498" y="2238468"/>
            <a:ext cx="51021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/>
              <a:t>Back up</a:t>
            </a:r>
            <a:endParaRPr lang="en-US" sz="4400" b="1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HEXO Meeting, 11/21/16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Nabarun Dev (University of Notre Dame)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5D6C6F1-BE17-0D4A-9B0D-BD1CDA04D743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70383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HEXO Meeting, 11/21/16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Nabarun Dev (University of Notre Dame)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5D6C6F1-BE17-0D4A-9B0D-BD1CDA04D743}" type="slidenum">
              <a:rPr lang="en-US" smtClean="0"/>
              <a:pPr>
                <a:defRPr/>
              </a:pPr>
              <a:t>52</a:t>
            </a:fld>
            <a:endParaRPr lang="en-US"/>
          </a:p>
        </p:txBody>
      </p:sp>
      <p:pic>
        <p:nvPicPr>
          <p:cNvPr id="6" name="Picture 5" descr="Screen Shot 2016-12-15 at 12.51.0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861" y="818445"/>
            <a:ext cx="7581900" cy="46482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906889" y="324556"/>
            <a:ext cx="46143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Fake rate </a:t>
            </a:r>
            <a:r>
              <a:rPr lang="en-US" sz="2800" b="1" dirty="0" err="1" smtClean="0"/>
              <a:t>algaebra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41990911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HEXO Meeting, 11/21/16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Nabarun Dev (University of Notre Dame)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5D6C6F1-BE17-0D4A-9B0D-BD1CDA04D743}" type="slidenum">
              <a:rPr lang="en-US" smtClean="0"/>
              <a:pPr>
                <a:defRPr/>
              </a:pPr>
              <a:t>53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67464" y="110878"/>
            <a:ext cx="85479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algn="ctr"/>
            <a:r>
              <a:rPr lang="en-US" sz="2800" b="1" dirty="0" smtClean="0"/>
              <a:t>BDT1 :</a:t>
            </a:r>
            <a:r>
              <a:rPr lang="en-US" sz="2800" dirty="0" smtClean="0">
                <a:solidFill>
                  <a:srgbClr val="000000"/>
                </a:solidFill>
                <a:sym typeface="Wingdings"/>
              </a:rPr>
              <a:t>µ</a:t>
            </a:r>
            <a:r>
              <a:rPr lang="en-US" sz="2800" dirty="0" err="1" smtClean="0">
                <a:solidFill>
                  <a:srgbClr val="000000"/>
                </a:solidFill>
                <a:sym typeface="Wingdings"/>
              </a:rPr>
              <a:t>τ</a:t>
            </a:r>
            <a:r>
              <a:rPr lang="en-US" sz="2800" baseline="-25000" dirty="0" err="1" smtClean="0">
                <a:solidFill>
                  <a:srgbClr val="000000"/>
                </a:solidFill>
                <a:sym typeface="Wingdings"/>
              </a:rPr>
              <a:t>e</a:t>
            </a:r>
            <a:r>
              <a:rPr lang="en-US" sz="2800" baseline="-25000" dirty="0" smtClean="0">
                <a:solidFill>
                  <a:srgbClr val="000000"/>
                </a:solidFill>
                <a:sym typeface="Wingdings"/>
              </a:rPr>
              <a:t> </a:t>
            </a:r>
            <a:r>
              <a:rPr lang="en-US" sz="2800" dirty="0" smtClean="0">
                <a:solidFill>
                  <a:srgbClr val="000000"/>
                </a:solidFill>
                <a:sym typeface="Wingdings"/>
              </a:rPr>
              <a:t>- </a:t>
            </a:r>
            <a:r>
              <a:rPr lang="en-US" sz="2800" b="1" dirty="0" smtClean="0"/>
              <a:t>variable correlations and overtraining check</a:t>
            </a:r>
            <a:endParaRPr lang="en-US" sz="2000" dirty="0"/>
          </a:p>
        </p:txBody>
      </p:sp>
      <p:pic>
        <p:nvPicPr>
          <p:cNvPr id="6" name="Picture 5" descr="Screen Shot 2016-12-01 at 12.14.0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7317" y="758866"/>
            <a:ext cx="2851624" cy="2737369"/>
          </a:xfrm>
          <a:prstGeom prst="rect">
            <a:avLst/>
          </a:prstGeom>
        </p:spPr>
      </p:pic>
      <p:pic>
        <p:nvPicPr>
          <p:cNvPr id="7" name="Picture 6" descr="Screen Shot 2016-12-01 at 12.14.2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2290" y="758866"/>
            <a:ext cx="2851710" cy="2732292"/>
          </a:xfrm>
          <a:prstGeom prst="rect">
            <a:avLst/>
          </a:prstGeom>
        </p:spPr>
      </p:pic>
      <p:pic>
        <p:nvPicPr>
          <p:cNvPr id="8" name="Picture 7" descr="Screen Shot 2016-12-01 at 10.02.35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083" y="3792709"/>
            <a:ext cx="3743325" cy="253189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470525" y="4244928"/>
            <a:ext cx="3060887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Good testing/training matching for background</a:t>
            </a:r>
          </a:p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Reasonable matching for background, given low statistics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759160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HEXO Meeting, 11/21/16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Nabarun Dev (University of Notre Dame)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5D6C6F1-BE17-0D4A-9B0D-BD1CDA04D743}" type="slidenum">
              <a:rPr lang="en-US" smtClean="0"/>
              <a:pPr>
                <a:defRPr/>
              </a:pPr>
              <a:t>54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753654" y="274556"/>
            <a:ext cx="74891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BDT2:</a:t>
            </a:r>
            <a:r>
              <a:rPr lang="en-US" sz="2400" dirty="0" smtClean="0">
                <a:solidFill>
                  <a:srgbClr val="000000"/>
                </a:solidFill>
                <a:sym typeface="Wingdings"/>
              </a:rPr>
              <a:t>µ</a:t>
            </a:r>
            <a:r>
              <a:rPr lang="en-US" sz="2400" dirty="0" err="1" smtClean="0">
                <a:solidFill>
                  <a:srgbClr val="000000"/>
                </a:solidFill>
                <a:sym typeface="Wingdings"/>
              </a:rPr>
              <a:t>τ</a:t>
            </a:r>
            <a:r>
              <a:rPr lang="en-US" sz="2400" baseline="-25000" dirty="0" err="1" smtClean="0">
                <a:solidFill>
                  <a:srgbClr val="000000"/>
                </a:solidFill>
                <a:sym typeface="Wingdings"/>
              </a:rPr>
              <a:t>e</a:t>
            </a:r>
            <a:r>
              <a:rPr lang="en-US" sz="2400" baseline="-25000" dirty="0" smtClean="0">
                <a:solidFill>
                  <a:srgbClr val="000000"/>
                </a:solidFill>
                <a:sym typeface="Wingdings"/>
              </a:rPr>
              <a:t> </a:t>
            </a:r>
            <a:r>
              <a:rPr lang="en-US" sz="2400" dirty="0" smtClean="0">
                <a:solidFill>
                  <a:srgbClr val="000000"/>
                </a:solidFill>
                <a:sym typeface="Wingdings"/>
              </a:rPr>
              <a:t>--</a:t>
            </a:r>
            <a:r>
              <a:rPr lang="en-US" sz="2400" b="1" dirty="0" smtClean="0"/>
              <a:t>  Different BDTs for different categories</a:t>
            </a:r>
            <a:endParaRPr lang="en-US" sz="24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508000" y="736221"/>
            <a:ext cx="70555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Ø"/>
            </a:pPr>
            <a:r>
              <a:rPr lang="en-US" dirty="0" smtClean="0"/>
              <a:t>Train two BDTs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 smtClean="0"/>
              <a:t>0-jet and 1-jet using DY+TT as background input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 smtClean="0"/>
              <a:t>2-jet using only TT as background input</a:t>
            </a:r>
            <a:endParaRPr lang="en-US" dirty="0"/>
          </a:p>
        </p:txBody>
      </p:sp>
      <p:pic>
        <p:nvPicPr>
          <p:cNvPr id="7" name="Picture 6" descr="Screen Shot 2016-12-08 at 1.50.3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1659551"/>
            <a:ext cx="3290603" cy="1732553"/>
          </a:xfrm>
          <a:prstGeom prst="rect">
            <a:avLst/>
          </a:prstGeom>
        </p:spPr>
      </p:pic>
      <p:pic>
        <p:nvPicPr>
          <p:cNvPr id="8" name="Picture 7" descr="Screen Shot 2016-12-08 at 1.49.48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639" y="1659551"/>
            <a:ext cx="3174544" cy="1638987"/>
          </a:xfrm>
          <a:prstGeom prst="rect">
            <a:avLst/>
          </a:prstGeom>
        </p:spPr>
      </p:pic>
      <p:pic>
        <p:nvPicPr>
          <p:cNvPr id="9" name="Picture 8" descr="Screen Shot 2016-12-08 at 1.46.10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859" y="3298538"/>
            <a:ext cx="2404125" cy="1779939"/>
          </a:xfrm>
          <a:prstGeom prst="rect">
            <a:avLst/>
          </a:prstGeom>
        </p:spPr>
      </p:pic>
      <p:pic>
        <p:nvPicPr>
          <p:cNvPr id="10" name="Picture 9" descr="Screen Shot 2016-12-08 at 1.45.00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3392104"/>
            <a:ext cx="2358701" cy="1748214"/>
          </a:xfrm>
          <a:prstGeom prst="rect">
            <a:avLst/>
          </a:prstGeom>
        </p:spPr>
      </p:pic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2098225"/>
              </p:ext>
            </p:extLst>
          </p:nvPr>
        </p:nvGraphicFramePr>
        <p:xfrm>
          <a:off x="804332" y="5069403"/>
          <a:ext cx="7455876" cy="1103495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242646"/>
                <a:gridCol w="1242646"/>
                <a:gridCol w="1242646"/>
                <a:gridCol w="1242646"/>
                <a:gridCol w="1242646"/>
                <a:gridCol w="1242646"/>
              </a:tblGrid>
              <a:tr h="349961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2-gg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2-vbf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Combined</a:t>
                      </a:r>
                      <a:endParaRPr lang="en-US" sz="1200" dirty="0"/>
                    </a:p>
                  </a:txBody>
                  <a:tcPr/>
                </a:tc>
              </a:tr>
              <a:tr h="29633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Limits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1.215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 smtClean="0"/>
                        <a:t>1.898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 smtClean="0"/>
                        <a:t>4.2656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1.465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0.895</a:t>
                      </a:r>
                      <a:endParaRPr lang="en-US" sz="1200" dirty="0"/>
                    </a:p>
                  </a:txBody>
                  <a:tcPr/>
                </a:tc>
              </a:tr>
              <a:tr h="39445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Significance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 smtClean="0"/>
                        <a:t>1.181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 smtClean="0"/>
                        <a:t>0.910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 smtClean="0"/>
                        <a:t>-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 smtClean="0"/>
                        <a:t>0.832</a:t>
                      </a:r>
                      <a:endParaRPr lang="en-US" sz="1200" dirty="0" smtClean="0"/>
                    </a:p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 smtClean="0"/>
                        <a:t>1.752</a:t>
                      </a:r>
                      <a:endParaRPr lang="en-US" sz="12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2803718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HEXO Meeting, 11/21/16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Nabarun Dev (University of Notre Dame)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5D6C6F1-BE17-0D4A-9B0D-BD1CDA04D743}" type="slidenum">
              <a:rPr lang="en-US" smtClean="0"/>
              <a:pPr>
                <a:defRPr/>
              </a:pPr>
              <a:t>55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109671" y="243840"/>
            <a:ext cx="6718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BDT3: </a:t>
            </a:r>
            <a:r>
              <a:rPr lang="en-US" sz="2400" dirty="0" smtClean="0">
                <a:solidFill>
                  <a:srgbClr val="000000"/>
                </a:solidFill>
                <a:sym typeface="Wingdings"/>
              </a:rPr>
              <a:t>µτ</a:t>
            </a:r>
            <a:r>
              <a:rPr lang="en-US" sz="2400" baseline="-25000" dirty="0" smtClean="0">
                <a:solidFill>
                  <a:srgbClr val="000000"/>
                </a:solidFill>
                <a:sym typeface="Wingdings"/>
              </a:rPr>
              <a:t>e   </a:t>
            </a:r>
            <a:r>
              <a:rPr lang="en-US" sz="2400" dirty="0" smtClean="0">
                <a:solidFill>
                  <a:srgbClr val="000000"/>
                </a:solidFill>
                <a:sym typeface="Wingdings"/>
              </a:rPr>
              <a:t>--</a:t>
            </a:r>
            <a:r>
              <a:rPr lang="en-US" sz="2400" b="1" dirty="0" smtClean="0"/>
              <a:t> with collinear mass as input variable</a:t>
            </a:r>
            <a:endParaRPr lang="en-US" sz="2400" b="1" dirty="0"/>
          </a:p>
        </p:txBody>
      </p:sp>
      <p:pic>
        <p:nvPicPr>
          <p:cNvPr id="6" name="Picture 5" descr="Screen Shot 2016-12-13 at 3.20.0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7641" y="1015859"/>
            <a:ext cx="4052884" cy="2117632"/>
          </a:xfrm>
          <a:prstGeom prst="rect">
            <a:avLst/>
          </a:prstGeom>
        </p:spPr>
      </p:pic>
      <p:pic>
        <p:nvPicPr>
          <p:cNvPr id="7" name="Picture 6" descr="Screen Shot 2016-12-13 at 3.19.5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671" y="1015859"/>
            <a:ext cx="2475992" cy="1842502"/>
          </a:xfrm>
          <a:prstGeom prst="rect">
            <a:avLst/>
          </a:prstGeom>
        </p:spPr>
      </p:pic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5909446"/>
              </p:ext>
            </p:extLst>
          </p:nvPr>
        </p:nvGraphicFramePr>
        <p:xfrm>
          <a:off x="804332" y="3958649"/>
          <a:ext cx="7455876" cy="1103495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242646"/>
                <a:gridCol w="1242646"/>
                <a:gridCol w="1242646"/>
                <a:gridCol w="1242646"/>
                <a:gridCol w="1242646"/>
                <a:gridCol w="1242646"/>
              </a:tblGrid>
              <a:tr h="349961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2-gg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2-vbf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Combined</a:t>
                      </a:r>
                      <a:endParaRPr lang="en-US" sz="1200" dirty="0"/>
                    </a:p>
                  </a:txBody>
                  <a:tcPr/>
                </a:tc>
              </a:tr>
              <a:tr h="29633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Limits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1.051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 smtClean="0"/>
                        <a:t>1.586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 smtClean="0"/>
                        <a:t>2.805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1.465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0.713</a:t>
                      </a:r>
                      <a:endParaRPr lang="en-US" sz="1200" dirty="0"/>
                    </a:p>
                  </a:txBody>
                  <a:tcPr/>
                </a:tc>
              </a:tr>
              <a:tr h="39445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Significance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 smtClean="0"/>
                        <a:t>1.453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 smtClean="0"/>
                        <a:t>1.111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 smtClean="0"/>
                        <a:t>0.655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 smtClean="0"/>
                        <a:t>1.259</a:t>
                      </a:r>
                      <a:endParaRPr lang="en-US" sz="1200" dirty="0" smtClean="0"/>
                    </a:p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 smtClean="0"/>
                        <a:t>2.32</a:t>
                      </a:r>
                      <a:endParaRPr lang="en-US" sz="12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554835" y="3020602"/>
            <a:ext cx="3994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Background trained against: DY +</a:t>
            </a:r>
            <a:r>
              <a:rPr lang="en-US" b="1" dirty="0" err="1" smtClean="0"/>
              <a:t>TTBar</a:t>
            </a:r>
            <a:endParaRPr lang="en-U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2868192" y="5511058"/>
            <a:ext cx="6275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Best limits but hard to visualize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970019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HEXO Meeting, 11/21/16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Nabarun Dev (University of Notre Dame)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5D6C6F1-BE17-0D4A-9B0D-BD1CDA04D743}" type="slidenum">
              <a:rPr lang="en-US" smtClean="0"/>
              <a:pPr>
                <a:defRPr/>
              </a:pPr>
              <a:t>56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128448" y="2640424"/>
            <a:ext cx="42775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i="1" dirty="0">
                <a:sym typeface="Wingdings"/>
              </a:rPr>
              <a:t>H-</a:t>
            </a:r>
            <a:r>
              <a:rPr lang="en-US" sz="3600" b="1" i="1" dirty="0" smtClean="0">
                <a:sym typeface="Wingdings"/>
              </a:rPr>
              <a:t>&gt;</a:t>
            </a:r>
            <a:r>
              <a:rPr lang="en-US" sz="3600" b="1" i="1" dirty="0" err="1" smtClean="0">
                <a:sym typeface="Wingdings"/>
              </a:rPr>
              <a:t>e</a:t>
            </a:r>
            <a:r>
              <a:rPr lang="en-US" sz="3600" b="1" i="1" dirty="0" err="1" smtClean="0"/>
              <a:t>τ</a:t>
            </a:r>
            <a:r>
              <a:rPr lang="en-US" sz="3600" b="1" i="1" baseline="-25000" dirty="0" err="1" smtClean="0"/>
              <a:t>h</a:t>
            </a:r>
            <a:endParaRPr lang="en-US" sz="3600" b="1" baseline="-25000" dirty="0"/>
          </a:p>
        </p:txBody>
      </p:sp>
    </p:spTree>
    <p:extLst>
      <p:ext uri="{BB962C8B-B14F-4D97-AF65-F5344CB8AC3E}">
        <p14:creationId xmlns:p14="http://schemas.microsoft.com/office/powerpoint/2010/main" val="376351485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7E824-90D5-194D-8B5C-C8C2C73FE486}" type="slidenum">
              <a:rPr lang="en-US" smtClean="0"/>
              <a:t>57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341168" y="45601"/>
            <a:ext cx="8534400" cy="758825"/>
          </a:xfrm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Background</a:t>
            </a:r>
            <a:r>
              <a:rPr lang="en-US" b="1" dirty="0" smtClean="0">
                <a:solidFill>
                  <a:schemeClr val="tx1"/>
                </a:solidFill>
              </a:rPr>
              <a:t>: </a:t>
            </a:r>
            <a:r>
              <a:rPr lang="en-US" b="1" dirty="0" err="1" smtClean="0">
                <a:solidFill>
                  <a:schemeClr val="tx1"/>
                </a:solidFill>
              </a:rPr>
              <a:t>eτ</a:t>
            </a:r>
            <a:r>
              <a:rPr lang="en-US" b="1" baseline="-25000" dirty="0" err="1" smtClean="0">
                <a:solidFill>
                  <a:schemeClr val="tx1"/>
                </a:solidFill>
              </a:rPr>
              <a:t>h</a:t>
            </a:r>
            <a:endParaRPr lang="en-US" b="1" baseline="-25000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57393" y="1063769"/>
            <a:ext cx="4629150" cy="494476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endParaRPr lang="en-US" sz="2000" dirty="0"/>
          </a:p>
          <a:p>
            <a:r>
              <a:rPr lang="en-US" sz="2000" b="1" dirty="0" err="1" smtClean="0">
                <a:solidFill>
                  <a:srgbClr val="E6B946"/>
                </a:solidFill>
              </a:rPr>
              <a:t>Z</a:t>
            </a:r>
            <a:r>
              <a:rPr lang="en-US" sz="2000" b="1" dirty="0" err="1" smtClean="0">
                <a:solidFill>
                  <a:srgbClr val="E6B946"/>
                </a:solidFill>
                <a:sym typeface="Wingdings"/>
              </a:rPr>
              <a:t></a:t>
            </a:r>
            <a:r>
              <a:rPr lang="en-US" sz="2000" b="1" dirty="0" err="1" smtClean="0">
                <a:solidFill>
                  <a:srgbClr val="E6B946"/>
                </a:solidFill>
                <a:latin typeface="Symbol" charset="2"/>
                <a:cs typeface="Symbol" charset="2"/>
                <a:sym typeface="Wingdings"/>
              </a:rPr>
              <a:t>tt</a:t>
            </a:r>
            <a:r>
              <a:rPr lang="en-US" sz="2000" dirty="0" smtClean="0">
                <a:sym typeface="Wingdings"/>
              </a:rPr>
              <a:t>: taken from </a:t>
            </a:r>
            <a:r>
              <a:rPr lang="en-US" sz="2000" dirty="0" err="1" smtClean="0">
                <a:sym typeface="Wingdings"/>
              </a:rPr>
              <a:t>Madgraph</a:t>
            </a:r>
            <a:r>
              <a:rPr lang="en-US" sz="2000" dirty="0" smtClean="0">
                <a:sym typeface="Wingdings"/>
              </a:rPr>
              <a:t> MC, with stitched exclusive (DY1(2/3/4)Jets) and inclusive samples</a:t>
            </a:r>
          </a:p>
          <a:p>
            <a:endParaRPr lang="en-US" sz="2000" dirty="0">
              <a:sym typeface="Wingdings"/>
            </a:endParaRPr>
          </a:p>
          <a:p>
            <a:r>
              <a:rPr lang="en-US" sz="2000" b="1" dirty="0" smtClean="0">
                <a:solidFill>
                  <a:schemeClr val="accent5"/>
                </a:solidFill>
                <a:sym typeface="Wingdings"/>
              </a:rPr>
              <a:t>Other </a:t>
            </a:r>
            <a:r>
              <a:rPr lang="en-US" sz="2000" b="1" dirty="0" err="1" smtClean="0">
                <a:solidFill>
                  <a:schemeClr val="accent5"/>
                </a:solidFill>
                <a:sym typeface="Wingdings"/>
              </a:rPr>
              <a:t>Drell</a:t>
            </a:r>
            <a:r>
              <a:rPr lang="en-US" sz="2000" b="1" dirty="0" smtClean="0">
                <a:solidFill>
                  <a:schemeClr val="accent5"/>
                </a:solidFill>
                <a:sym typeface="Wingdings"/>
              </a:rPr>
              <a:t>-Yan</a:t>
            </a:r>
            <a:r>
              <a:rPr lang="en-US" sz="2000" dirty="0" smtClean="0">
                <a:sym typeface="Wingdings"/>
              </a:rPr>
              <a:t>: </a:t>
            </a:r>
            <a:r>
              <a:rPr lang="en-US" sz="2000" dirty="0" err="1" smtClean="0">
                <a:sym typeface="Wingdings"/>
              </a:rPr>
              <a:t>Zll</a:t>
            </a:r>
            <a:r>
              <a:rPr lang="en-US" sz="2000" dirty="0" smtClean="0">
                <a:sym typeface="Wingdings"/>
              </a:rPr>
              <a:t> and events where a jet fakes the </a:t>
            </a:r>
            <a:r>
              <a:rPr lang="en-US" sz="2000" dirty="0" err="1" smtClean="0">
                <a:latin typeface="Symbol" charset="2"/>
                <a:cs typeface="Symbol" charset="2"/>
                <a:sym typeface="Wingdings"/>
              </a:rPr>
              <a:t>t</a:t>
            </a:r>
            <a:r>
              <a:rPr lang="en-US" sz="2000" baseline="-25000" dirty="0" err="1" smtClean="0">
                <a:sym typeface="Wingdings"/>
              </a:rPr>
              <a:t>h</a:t>
            </a:r>
            <a:endParaRPr lang="en-US" sz="2000" baseline="-25000" dirty="0" smtClean="0">
              <a:sym typeface="Wingdings"/>
            </a:endParaRPr>
          </a:p>
          <a:p>
            <a:endParaRPr lang="en-US" sz="2000" dirty="0">
              <a:sym typeface="Wingdings"/>
            </a:endParaRPr>
          </a:p>
          <a:p>
            <a:r>
              <a:rPr lang="en-US" sz="2000" b="1" dirty="0" err="1">
                <a:solidFill>
                  <a:srgbClr val="ED82B9"/>
                </a:solidFill>
                <a:sym typeface="Wingdings"/>
              </a:rPr>
              <a:t>t</a:t>
            </a:r>
            <a:r>
              <a:rPr lang="en-US" sz="2000" b="1" dirty="0" err="1" smtClean="0">
                <a:solidFill>
                  <a:srgbClr val="ED82B9"/>
                </a:solidFill>
                <a:sym typeface="Wingdings"/>
              </a:rPr>
              <a:t>tbar</a:t>
            </a:r>
            <a:r>
              <a:rPr lang="en-US" sz="2000" dirty="0" smtClean="0">
                <a:sym typeface="Wingdings"/>
              </a:rPr>
              <a:t>: from </a:t>
            </a:r>
            <a:r>
              <a:rPr lang="en-US" sz="2000" dirty="0" err="1" smtClean="0">
                <a:sym typeface="Wingdings"/>
              </a:rPr>
              <a:t>Powheg</a:t>
            </a:r>
            <a:r>
              <a:rPr lang="en-US" sz="2000" dirty="0" smtClean="0">
                <a:sym typeface="Wingdings"/>
              </a:rPr>
              <a:t> MC, top </a:t>
            </a:r>
            <a:r>
              <a:rPr lang="en-US" sz="2000" dirty="0" err="1" smtClean="0">
                <a:sym typeface="Wingdings"/>
              </a:rPr>
              <a:t>p</a:t>
            </a:r>
            <a:r>
              <a:rPr lang="en-US" sz="2000" baseline="-25000" dirty="0" err="1" smtClean="0">
                <a:sym typeface="Wingdings"/>
              </a:rPr>
              <a:t>T</a:t>
            </a:r>
            <a:r>
              <a:rPr lang="en-US" sz="2000" dirty="0" smtClean="0">
                <a:sym typeface="Wingdings"/>
              </a:rPr>
              <a:t> reweighting applied</a:t>
            </a:r>
          </a:p>
          <a:p>
            <a:endParaRPr lang="en-US" sz="2000" dirty="0">
              <a:sym typeface="Wingdings"/>
            </a:endParaRPr>
          </a:p>
          <a:p>
            <a:r>
              <a:rPr lang="en-US" sz="2000" b="1" dirty="0" smtClean="0">
                <a:solidFill>
                  <a:schemeClr val="accent4"/>
                </a:solidFill>
                <a:sym typeface="Wingdings"/>
              </a:rPr>
              <a:t>SM Higgs</a:t>
            </a:r>
            <a:r>
              <a:rPr lang="en-US" sz="2000" dirty="0" smtClean="0">
                <a:sym typeface="Wingdings"/>
              </a:rPr>
              <a:t>: </a:t>
            </a:r>
            <a:r>
              <a:rPr lang="en-US" sz="2000" dirty="0" err="1" smtClean="0">
                <a:sym typeface="Wingdings"/>
              </a:rPr>
              <a:t>ggH</a:t>
            </a:r>
            <a:r>
              <a:rPr lang="en-US" sz="2000" dirty="0" smtClean="0">
                <a:sym typeface="Wingdings"/>
              </a:rPr>
              <a:t> and </a:t>
            </a:r>
            <a:r>
              <a:rPr lang="en-US" sz="2000" dirty="0" err="1" smtClean="0">
                <a:sym typeface="Wingdings"/>
              </a:rPr>
              <a:t>qqH</a:t>
            </a:r>
            <a:r>
              <a:rPr lang="en-US" sz="2000" dirty="0" smtClean="0">
                <a:sym typeface="Wingdings"/>
              </a:rPr>
              <a:t> with </a:t>
            </a:r>
            <a:r>
              <a:rPr lang="en-US" sz="2000" dirty="0" err="1" smtClean="0">
                <a:sym typeface="Wingdings"/>
              </a:rPr>
              <a:t>H</a:t>
            </a:r>
            <a:r>
              <a:rPr lang="en-US" sz="2000" dirty="0" err="1" smtClean="0">
                <a:latin typeface="Symbol" charset="2"/>
                <a:cs typeface="Symbol" charset="2"/>
                <a:sym typeface="Wingdings"/>
              </a:rPr>
              <a:t>tt</a:t>
            </a:r>
            <a:endParaRPr lang="en-US" sz="2000" dirty="0" smtClean="0">
              <a:latin typeface="Symbol" charset="2"/>
              <a:cs typeface="Symbol" charset="2"/>
              <a:sym typeface="Wingdings"/>
            </a:endParaRPr>
          </a:p>
          <a:p>
            <a:endParaRPr lang="en-US" sz="2000" dirty="0">
              <a:sym typeface="Wingdings"/>
            </a:endParaRPr>
          </a:p>
          <a:p>
            <a:r>
              <a:rPr lang="en-US" sz="2000" b="1" dirty="0" err="1" smtClean="0">
                <a:solidFill>
                  <a:schemeClr val="accent3"/>
                </a:solidFill>
                <a:sym typeface="Wingdings"/>
              </a:rPr>
              <a:t>Diboson</a:t>
            </a:r>
            <a:r>
              <a:rPr lang="en-US" sz="2000" dirty="0" smtClean="0">
                <a:sym typeface="Wingdings"/>
              </a:rPr>
              <a:t>: includes WW, WZ, ZZ, and single top</a:t>
            </a:r>
          </a:p>
          <a:p>
            <a:endParaRPr lang="en-US" sz="2000" dirty="0">
              <a:sym typeface="Wingdings"/>
            </a:endParaRPr>
          </a:p>
          <a:p>
            <a:r>
              <a:rPr lang="en-US" sz="2000" b="1" dirty="0" smtClean="0">
                <a:solidFill>
                  <a:schemeClr val="accent1"/>
                </a:solidFill>
                <a:sym typeface="Wingdings"/>
              </a:rPr>
              <a:t>Reducible</a:t>
            </a:r>
            <a:r>
              <a:rPr lang="en-US" sz="2000" dirty="0" smtClean="0">
                <a:sym typeface="Wingdings"/>
              </a:rPr>
              <a:t>: estimated with fake rate method  (dominant background)</a:t>
            </a:r>
            <a:endParaRPr lang="en-US" sz="2000" dirty="0"/>
          </a:p>
        </p:txBody>
      </p:sp>
      <p:pic>
        <p:nvPicPr>
          <p:cNvPr id="6" name="Picture 5" descr="mcoll_et_h1_R1_nomina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6543" y="1873249"/>
            <a:ext cx="3789025" cy="3667126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HEXO Meeting, 11/21/16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Nabarun Dev (University of Notre Dame)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22191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7E824-90D5-194D-8B5C-C8C2C73FE486}" type="slidenum">
              <a:rPr lang="en-US" smtClean="0"/>
              <a:t>58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228600"/>
            <a:ext cx="8534400" cy="758825"/>
          </a:xfrm>
        </p:spPr>
        <p:txBody>
          <a:bodyPr/>
          <a:lstStyle/>
          <a:p>
            <a:r>
              <a:rPr lang="en-US" dirty="0" err="1" smtClean="0">
                <a:solidFill>
                  <a:schemeClr val="tx1"/>
                </a:solidFill>
              </a:rPr>
              <a:t>Preselection:</a:t>
            </a:r>
            <a:r>
              <a:rPr lang="en-US" b="1" dirty="0" err="1">
                <a:solidFill>
                  <a:schemeClr val="tx1"/>
                </a:solidFill>
              </a:rPr>
              <a:t>eτ</a:t>
            </a:r>
            <a:r>
              <a:rPr lang="en-US" b="1" baseline="-25000" dirty="0" err="1">
                <a:solidFill>
                  <a:schemeClr val="tx1"/>
                </a:solidFill>
              </a:rPr>
              <a:t>h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83560" y="1373243"/>
            <a:ext cx="8504238" cy="4572000"/>
          </a:xfrm>
        </p:spPr>
        <p:txBody>
          <a:bodyPr>
            <a:normAutofit/>
          </a:bodyPr>
          <a:lstStyle/>
          <a:p>
            <a:r>
              <a:rPr lang="en-US" sz="2000" dirty="0" smtClean="0"/>
              <a:t>SingleEle25 trigger  (trigger efficiency in data applied to MC)</a:t>
            </a:r>
          </a:p>
          <a:p>
            <a:endParaRPr lang="en-US" sz="2000" dirty="0"/>
          </a:p>
          <a:p>
            <a:r>
              <a:rPr lang="en-US" sz="2000" b="1" dirty="0" smtClean="0">
                <a:solidFill>
                  <a:schemeClr val="tx1"/>
                </a:solidFill>
              </a:rPr>
              <a:t>Electron</a:t>
            </a:r>
            <a:r>
              <a:rPr lang="en-US" sz="2000" dirty="0" smtClean="0"/>
              <a:t>: </a:t>
            </a:r>
            <a:r>
              <a:rPr lang="en-US" sz="2000" dirty="0" err="1" smtClean="0"/>
              <a:t>pT</a:t>
            </a:r>
            <a:r>
              <a:rPr lang="en-US" sz="2000" dirty="0" smtClean="0"/>
              <a:t> &gt; 30 </a:t>
            </a:r>
            <a:r>
              <a:rPr lang="en-US" sz="2000" dirty="0" err="1" smtClean="0"/>
              <a:t>GeV</a:t>
            </a:r>
            <a:r>
              <a:rPr lang="en-US" sz="2000" dirty="0" smtClean="0"/>
              <a:t>, |h| &lt; 2.1, MVA non trig ID WP80, relative isolation &lt; 0.10</a:t>
            </a:r>
          </a:p>
          <a:p>
            <a:endParaRPr lang="en-US" sz="2000" dirty="0"/>
          </a:p>
          <a:p>
            <a:r>
              <a:rPr lang="en-US" sz="2000" b="1" dirty="0" err="1" smtClean="0">
                <a:solidFill>
                  <a:srgbClr val="000000"/>
                </a:solidFill>
              </a:rPr>
              <a:t>Hadronic</a:t>
            </a:r>
            <a:r>
              <a:rPr lang="en-US" sz="2000" b="1" dirty="0" smtClean="0">
                <a:solidFill>
                  <a:srgbClr val="000000"/>
                </a:solidFill>
              </a:rPr>
              <a:t> tau</a:t>
            </a:r>
            <a:r>
              <a:rPr lang="en-US" sz="2000" dirty="0" smtClean="0"/>
              <a:t>: old decay mode finding, Tight MVA isolation, Tight MVA anti-electron discriminator, Loose cut-based </a:t>
            </a:r>
            <a:r>
              <a:rPr lang="en-US" sz="2000" dirty="0" err="1" smtClean="0"/>
              <a:t>muon</a:t>
            </a:r>
            <a:r>
              <a:rPr lang="en-US" sz="2000" dirty="0" smtClean="0"/>
              <a:t> discriminator, </a:t>
            </a:r>
            <a:r>
              <a:rPr lang="en-US" sz="2000" dirty="0" err="1" smtClean="0"/>
              <a:t>p</a:t>
            </a:r>
            <a:r>
              <a:rPr lang="en-US" sz="2000" baseline="-25000" dirty="0" err="1" smtClean="0"/>
              <a:t>T</a:t>
            </a:r>
            <a:r>
              <a:rPr lang="en-US" sz="2000" dirty="0" smtClean="0"/>
              <a:t> &gt; 20 </a:t>
            </a:r>
            <a:r>
              <a:rPr lang="en-US" sz="2000" dirty="0" err="1" smtClean="0"/>
              <a:t>GeV</a:t>
            </a:r>
            <a:r>
              <a:rPr lang="en-US" sz="2000" dirty="0" smtClean="0"/>
              <a:t>, |</a:t>
            </a:r>
            <a:r>
              <a:rPr lang="en-US" sz="2000" dirty="0" smtClean="0">
                <a:latin typeface="Symbol" charset="2"/>
                <a:cs typeface="Symbol" charset="2"/>
              </a:rPr>
              <a:t>h</a:t>
            </a:r>
            <a:r>
              <a:rPr lang="en-US" sz="2000" dirty="0" smtClean="0"/>
              <a:t>| &lt; 2.3</a:t>
            </a:r>
          </a:p>
          <a:p>
            <a:pPr marL="0" indent="0">
              <a:buNone/>
            </a:pPr>
            <a:endParaRPr lang="en-US" sz="2000" dirty="0"/>
          </a:p>
          <a:p>
            <a:r>
              <a:rPr lang="en-US" sz="2000" dirty="0" smtClean="0"/>
              <a:t>Events with additional identified and isolated electrons, muons, or hadronic </a:t>
            </a:r>
            <a:r>
              <a:rPr lang="en-US" sz="2000" dirty="0" err="1" smtClean="0"/>
              <a:t>taus</a:t>
            </a:r>
            <a:r>
              <a:rPr lang="en-US" sz="2000" dirty="0" smtClean="0"/>
              <a:t>, are rejected</a:t>
            </a:r>
          </a:p>
          <a:p>
            <a:endParaRPr lang="en-US" sz="2000" dirty="0"/>
          </a:p>
          <a:p>
            <a:r>
              <a:rPr lang="en-US" sz="2000" dirty="0" smtClean="0"/>
              <a:t>NO </a:t>
            </a:r>
            <a:r>
              <a:rPr lang="en-US" sz="2000" dirty="0" err="1" smtClean="0"/>
              <a:t>bjet</a:t>
            </a:r>
            <a:r>
              <a:rPr lang="en-US" sz="2000" dirty="0" smtClean="0"/>
              <a:t> veto</a:t>
            </a:r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HEXO Meeting, 11/21/16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Nabarun Dev (University of Notre Dame)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29997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7E824-90D5-194D-8B5C-C8C2C73FE486}" type="slidenum">
              <a:rPr lang="en-US" smtClean="0"/>
              <a:t>59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276292" y="-329279"/>
            <a:ext cx="8686800" cy="11430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Reducible background </a:t>
            </a:r>
            <a:r>
              <a:rPr lang="en-US" dirty="0" err="1" smtClean="0">
                <a:solidFill>
                  <a:srgbClr val="000000"/>
                </a:solidFill>
              </a:rPr>
              <a:t>estimation:</a:t>
            </a:r>
            <a:r>
              <a:rPr lang="en-US" b="1" dirty="0" err="1">
                <a:solidFill>
                  <a:schemeClr val="tx1"/>
                </a:solidFill>
              </a:rPr>
              <a:t>eτ</a:t>
            </a:r>
            <a:r>
              <a:rPr lang="en-US" b="1" baseline="-25000" dirty="0" err="1">
                <a:solidFill>
                  <a:schemeClr val="tx1"/>
                </a:solidFill>
              </a:rPr>
              <a:t>h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23298" y="1051400"/>
            <a:ext cx="4954142" cy="3551238"/>
          </a:xfrm>
        </p:spPr>
        <p:txBody>
          <a:bodyPr>
            <a:normAutofit/>
          </a:bodyPr>
          <a:lstStyle/>
          <a:p>
            <a:r>
              <a:rPr lang="en-US" sz="2000" dirty="0" err="1" smtClean="0"/>
              <a:t>Jet</a:t>
            </a:r>
            <a:r>
              <a:rPr lang="en-US" sz="2000" dirty="0" err="1" smtClean="0">
                <a:sym typeface="Wingdings"/>
              </a:rPr>
              <a:t></a:t>
            </a:r>
            <a:r>
              <a:rPr lang="en-US" sz="2000" dirty="0" err="1" smtClean="0">
                <a:latin typeface="Symbol" charset="2"/>
                <a:cs typeface="Symbol" charset="2"/>
                <a:sym typeface="Wingdings"/>
              </a:rPr>
              <a:t>t</a:t>
            </a:r>
            <a:r>
              <a:rPr lang="en-US" sz="2000" baseline="-25000" dirty="0" err="1" smtClean="0">
                <a:sym typeface="Wingdings"/>
              </a:rPr>
              <a:t>h</a:t>
            </a:r>
            <a:r>
              <a:rPr lang="en-US" sz="2000" dirty="0" smtClean="0">
                <a:sym typeface="Wingdings"/>
              </a:rPr>
              <a:t> fake rate measured in </a:t>
            </a:r>
            <a:r>
              <a:rPr lang="en-US" sz="2000" dirty="0" err="1" smtClean="0">
                <a:sym typeface="Wingdings"/>
              </a:rPr>
              <a:t>DY+jets</a:t>
            </a:r>
            <a:r>
              <a:rPr lang="en-US" sz="2000" dirty="0" smtClean="0">
                <a:sym typeface="Wingdings"/>
              </a:rPr>
              <a:t> µµ+jets events:</a:t>
            </a:r>
          </a:p>
          <a:p>
            <a:pPr lvl="1"/>
            <a:r>
              <a:rPr lang="en-US" sz="1600" dirty="0" smtClean="0">
                <a:solidFill>
                  <a:schemeClr val="tx1"/>
                </a:solidFill>
                <a:sym typeface="Wingdings"/>
              </a:rPr>
              <a:t>Denominator: Decay mode finding + </a:t>
            </a:r>
            <a:r>
              <a:rPr lang="en-US" sz="1600" dirty="0" err="1" smtClean="0">
                <a:solidFill>
                  <a:schemeClr val="tx1"/>
                </a:solidFill>
                <a:sym typeface="Wingdings"/>
              </a:rPr>
              <a:t>Vloose</a:t>
            </a:r>
            <a:r>
              <a:rPr lang="en-US" sz="1600" dirty="0" smtClean="0">
                <a:solidFill>
                  <a:schemeClr val="tx1"/>
                </a:solidFill>
                <a:sym typeface="Wingdings"/>
              </a:rPr>
              <a:t> MVA ID</a:t>
            </a:r>
            <a:endParaRPr lang="en-US" sz="1200" dirty="0" smtClean="0">
              <a:solidFill>
                <a:schemeClr val="tx1"/>
              </a:solidFill>
              <a:sym typeface="Wingdings"/>
            </a:endParaRPr>
          </a:p>
          <a:p>
            <a:pPr lvl="1"/>
            <a:r>
              <a:rPr lang="en-US" sz="1600" dirty="0" smtClean="0">
                <a:solidFill>
                  <a:schemeClr val="tx1"/>
                </a:solidFill>
                <a:sym typeface="Wingdings"/>
              </a:rPr>
              <a:t>Numerator: Denominator + Tight MVA ID</a:t>
            </a:r>
          </a:p>
          <a:p>
            <a:pPr marL="457200" lvl="1" indent="0">
              <a:buNone/>
            </a:pPr>
            <a:endParaRPr lang="en-US" sz="1600" dirty="0">
              <a:solidFill>
                <a:schemeClr val="tx1"/>
              </a:solidFill>
              <a:sym typeface="Wingdings"/>
            </a:endParaRPr>
          </a:p>
          <a:p>
            <a:r>
              <a:rPr lang="en-US" sz="2000" dirty="0" smtClean="0">
                <a:sym typeface="Wingdings"/>
              </a:rPr>
              <a:t>Jet  e fake rate </a:t>
            </a:r>
            <a:r>
              <a:rPr lang="en-US" sz="2000" dirty="0">
                <a:sym typeface="Wingdings"/>
              </a:rPr>
              <a:t>measured in </a:t>
            </a:r>
            <a:r>
              <a:rPr lang="en-US" sz="2000" dirty="0" err="1">
                <a:sym typeface="Wingdings"/>
              </a:rPr>
              <a:t>DY+jets</a:t>
            </a:r>
            <a:r>
              <a:rPr lang="en-US" sz="2000" dirty="0">
                <a:sym typeface="Wingdings"/>
              </a:rPr>
              <a:t> µµ+jets events:</a:t>
            </a:r>
          </a:p>
          <a:p>
            <a:pPr lvl="1"/>
            <a:r>
              <a:rPr lang="en-US" sz="1600" dirty="0">
                <a:solidFill>
                  <a:schemeClr val="tx1"/>
                </a:solidFill>
                <a:sym typeface="Wingdings"/>
              </a:rPr>
              <a:t>Denominator: </a:t>
            </a:r>
            <a:r>
              <a:rPr lang="en-US" sz="1600" dirty="0" smtClean="0">
                <a:solidFill>
                  <a:schemeClr val="tx1"/>
                </a:solidFill>
                <a:sym typeface="Wingdings"/>
              </a:rPr>
              <a:t>MVA non trig ID WP80 + </a:t>
            </a:r>
            <a:r>
              <a:rPr lang="en-US" sz="1600" dirty="0" err="1" smtClean="0">
                <a:solidFill>
                  <a:schemeClr val="tx1"/>
                </a:solidFill>
                <a:sym typeface="Wingdings"/>
              </a:rPr>
              <a:t>iso</a:t>
            </a:r>
            <a:r>
              <a:rPr lang="en-US" sz="1600" dirty="0" smtClean="0">
                <a:solidFill>
                  <a:schemeClr val="tx1"/>
                </a:solidFill>
                <a:sym typeface="Wingdings"/>
              </a:rPr>
              <a:t> &lt; 0.5</a:t>
            </a:r>
            <a:endParaRPr lang="en-US" sz="1200" dirty="0">
              <a:solidFill>
                <a:schemeClr val="tx1"/>
              </a:solidFill>
              <a:sym typeface="Wingdings"/>
            </a:endParaRPr>
          </a:p>
          <a:p>
            <a:pPr lvl="1"/>
            <a:r>
              <a:rPr lang="en-US" sz="1600" dirty="0">
                <a:solidFill>
                  <a:schemeClr val="tx1"/>
                </a:solidFill>
                <a:sym typeface="Wingdings"/>
              </a:rPr>
              <a:t>Numerator: Denominator + </a:t>
            </a:r>
            <a:r>
              <a:rPr lang="en-US" sz="1600" dirty="0" err="1" smtClean="0">
                <a:solidFill>
                  <a:schemeClr val="tx1"/>
                </a:solidFill>
                <a:sym typeface="Wingdings"/>
              </a:rPr>
              <a:t>iso</a:t>
            </a:r>
            <a:r>
              <a:rPr lang="en-US" sz="1600" dirty="0" smtClean="0">
                <a:solidFill>
                  <a:schemeClr val="tx1"/>
                </a:solidFill>
                <a:sym typeface="Wingdings"/>
              </a:rPr>
              <a:t> &lt; 0.1</a:t>
            </a:r>
          </a:p>
          <a:p>
            <a:pPr lvl="1"/>
            <a:endParaRPr lang="en-US" sz="1600" dirty="0">
              <a:sym typeface="Wingdings"/>
            </a:endParaRPr>
          </a:p>
          <a:p>
            <a:endParaRPr lang="en-US" sz="2000" dirty="0" smtClean="0">
              <a:sym typeface="Wingding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76292" y="4571589"/>
            <a:ext cx="8564626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tx1"/>
              </a:buClr>
              <a:buFont typeface="Wingdings" charset="2"/>
              <a:buChar char="§"/>
            </a:pPr>
            <a:r>
              <a:rPr lang="en-US" sz="2000" dirty="0">
                <a:solidFill>
                  <a:srgbClr val="000000"/>
                </a:solidFill>
                <a:sym typeface="Wingdings"/>
              </a:rPr>
              <a:t>Reducible background = (weighted events </a:t>
            </a:r>
            <a:r>
              <a:rPr lang="en-US" sz="2000" dirty="0" smtClean="0">
                <a:solidFill>
                  <a:srgbClr val="000000"/>
                </a:solidFill>
                <a:sym typeface="Wingdings"/>
              </a:rPr>
              <a:t>with </a:t>
            </a:r>
            <a:r>
              <a:rPr lang="en-US" sz="2000" dirty="0">
                <a:solidFill>
                  <a:srgbClr val="000000"/>
                </a:solidFill>
                <a:sym typeface="Wingdings"/>
              </a:rPr>
              <a:t>a non-isolated e and an isolated </a:t>
            </a:r>
            <a:r>
              <a:rPr lang="en-US" sz="2000" dirty="0" err="1" smtClean="0">
                <a:solidFill>
                  <a:srgbClr val="000000"/>
                </a:solidFill>
                <a:latin typeface="Symbol" charset="2"/>
                <a:cs typeface="Symbol" charset="2"/>
                <a:sym typeface="Wingdings"/>
              </a:rPr>
              <a:t>t</a:t>
            </a:r>
            <a:r>
              <a:rPr lang="en-US" sz="2000" baseline="-25000" dirty="0" err="1" smtClean="0">
                <a:solidFill>
                  <a:srgbClr val="000000"/>
                </a:solidFill>
                <a:sym typeface="Wingdings"/>
              </a:rPr>
              <a:t>h</a:t>
            </a:r>
            <a:r>
              <a:rPr lang="en-US" sz="2000" dirty="0" smtClean="0">
                <a:solidFill>
                  <a:srgbClr val="000000"/>
                </a:solidFill>
                <a:sym typeface="Wingdings"/>
              </a:rPr>
              <a:t>) </a:t>
            </a:r>
            <a:r>
              <a:rPr lang="en-US" sz="2000" dirty="0">
                <a:solidFill>
                  <a:srgbClr val="000000"/>
                </a:solidFill>
                <a:sym typeface="Wingdings"/>
              </a:rPr>
              <a:t>+ (weighted events </a:t>
            </a:r>
            <a:r>
              <a:rPr lang="en-US" sz="2000" dirty="0" smtClean="0">
                <a:solidFill>
                  <a:srgbClr val="000000"/>
                </a:solidFill>
                <a:sym typeface="Wingdings"/>
              </a:rPr>
              <a:t>with an isolated </a:t>
            </a:r>
            <a:r>
              <a:rPr lang="en-US" sz="2000" dirty="0">
                <a:solidFill>
                  <a:srgbClr val="000000"/>
                </a:solidFill>
                <a:sym typeface="Wingdings"/>
              </a:rPr>
              <a:t>e and </a:t>
            </a:r>
            <a:r>
              <a:rPr lang="en-US" sz="2000" dirty="0" smtClean="0">
                <a:solidFill>
                  <a:srgbClr val="000000"/>
                </a:solidFill>
                <a:sym typeface="Wingdings"/>
              </a:rPr>
              <a:t>a non-isolated </a:t>
            </a:r>
            <a:r>
              <a:rPr lang="en-US" sz="2000" dirty="0" err="1" smtClean="0">
                <a:solidFill>
                  <a:srgbClr val="000000"/>
                </a:solidFill>
                <a:latin typeface="Symbol" charset="2"/>
                <a:cs typeface="Symbol" charset="2"/>
                <a:sym typeface="Wingdings"/>
              </a:rPr>
              <a:t>t</a:t>
            </a:r>
            <a:r>
              <a:rPr lang="en-US" sz="2000" baseline="-25000" dirty="0" err="1" smtClean="0">
                <a:solidFill>
                  <a:srgbClr val="000000"/>
                </a:solidFill>
                <a:sym typeface="Wingdings"/>
              </a:rPr>
              <a:t>h</a:t>
            </a:r>
            <a:r>
              <a:rPr lang="en-US" sz="2000" dirty="0" smtClean="0">
                <a:solidFill>
                  <a:srgbClr val="000000"/>
                </a:solidFill>
                <a:sym typeface="Wingdings"/>
              </a:rPr>
              <a:t>) </a:t>
            </a:r>
            <a:r>
              <a:rPr lang="en-US" sz="2000" dirty="0">
                <a:solidFill>
                  <a:srgbClr val="000000"/>
                </a:solidFill>
                <a:sym typeface="Wingdings"/>
              </a:rPr>
              <a:t>– (weighted events </a:t>
            </a:r>
            <a:r>
              <a:rPr lang="en-US" sz="2000" dirty="0" smtClean="0">
                <a:solidFill>
                  <a:srgbClr val="000000"/>
                </a:solidFill>
                <a:sym typeface="Wingdings"/>
              </a:rPr>
              <a:t>with </a:t>
            </a:r>
            <a:r>
              <a:rPr lang="en-US" sz="2000" dirty="0">
                <a:solidFill>
                  <a:srgbClr val="000000"/>
                </a:solidFill>
                <a:sym typeface="Wingdings"/>
              </a:rPr>
              <a:t>a non-isolated e and </a:t>
            </a:r>
            <a:r>
              <a:rPr lang="en-US" sz="2000" dirty="0" smtClean="0">
                <a:solidFill>
                  <a:srgbClr val="000000"/>
                </a:solidFill>
                <a:sym typeface="Wingdings"/>
              </a:rPr>
              <a:t>a non-isolated </a:t>
            </a:r>
            <a:r>
              <a:rPr lang="en-US" sz="2000" dirty="0" err="1" smtClean="0">
                <a:solidFill>
                  <a:srgbClr val="000000"/>
                </a:solidFill>
                <a:latin typeface="Symbol" charset="2"/>
                <a:cs typeface="Symbol" charset="2"/>
                <a:sym typeface="Wingdings"/>
              </a:rPr>
              <a:t>t</a:t>
            </a:r>
            <a:r>
              <a:rPr lang="en-US" sz="2000" baseline="-25000" dirty="0" err="1" smtClean="0">
                <a:solidFill>
                  <a:srgbClr val="000000"/>
                </a:solidFill>
                <a:sym typeface="Wingdings"/>
              </a:rPr>
              <a:t>h</a:t>
            </a:r>
            <a:r>
              <a:rPr lang="en-US" sz="2000" dirty="0" smtClean="0">
                <a:solidFill>
                  <a:srgbClr val="000000"/>
                </a:solidFill>
                <a:sym typeface="Wingdings"/>
              </a:rPr>
              <a:t>)</a:t>
            </a:r>
          </a:p>
          <a:p>
            <a:pPr marL="342900" indent="-342900">
              <a:buClr>
                <a:schemeClr val="tx1"/>
              </a:buClr>
              <a:buFont typeface="Wingdings" charset="2"/>
              <a:buChar char="§"/>
            </a:pPr>
            <a:endParaRPr lang="en-US" sz="2000" dirty="0">
              <a:solidFill>
                <a:srgbClr val="000000"/>
              </a:solidFill>
              <a:sym typeface="Wingdings"/>
            </a:endParaRPr>
          </a:p>
          <a:p>
            <a:pPr marL="342900" indent="-342900">
              <a:buClr>
                <a:schemeClr val="tx1"/>
              </a:buClr>
              <a:buFont typeface="Wingdings" charset="2"/>
              <a:buChar char="§"/>
            </a:pPr>
            <a:r>
              <a:rPr lang="en-US" sz="2000" dirty="0" smtClean="0">
                <a:solidFill>
                  <a:srgbClr val="000000"/>
                </a:solidFill>
                <a:sym typeface="Wingdings"/>
              </a:rPr>
              <a:t>MC contribution subtracted</a:t>
            </a:r>
            <a:endParaRPr lang="en-US" sz="2000" dirty="0">
              <a:solidFill>
                <a:srgbClr val="000000"/>
              </a:solidFill>
              <a:sym typeface="Wingdings"/>
            </a:endParaRPr>
          </a:p>
          <a:p>
            <a:endParaRPr lang="en-US" dirty="0"/>
          </a:p>
        </p:txBody>
      </p:sp>
      <p:pic>
        <p:nvPicPr>
          <p:cNvPr id="7" name="Picture 6" descr="Screen Shot 2016-11-21 at 13.04.0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0515" y="3010433"/>
            <a:ext cx="2309053" cy="1614828"/>
          </a:xfrm>
          <a:prstGeom prst="rect">
            <a:avLst/>
          </a:prstGeom>
        </p:spPr>
      </p:pic>
      <p:pic>
        <p:nvPicPr>
          <p:cNvPr id="8" name="Picture 7" descr="Screen Shot 2016-11-21 at 13.05.0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0515" y="1004360"/>
            <a:ext cx="2556610" cy="1929390"/>
          </a:xfrm>
          <a:prstGeom prst="rect">
            <a:avLst/>
          </a:prstGeom>
        </p:spPr>
      </p:pic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HEXO Meeting, 11/21/16</a:t>
            </a:r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Nabarun Dev (University of Notre Dame)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4280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HEXO Meeting, 11/21/16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Nabarun Dev (University of Notre Dame)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5D6C6F1-BE17-0D4A-9B0D-BD1CDA04D743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495151" y="59790"/>
            <a:ext cx="31190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Introduction: II</a:t>
            </a:r>
            <a:endParaRPr lang="en-US" sz="28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768614" y="5235000"/>
            <a:ext cx="83753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§"/>
            </a:pPr>
            <a:r>
              <a:rPr lang="en-US" sz="2200" smtClean="0"/>
              <a:t>This </a:t>
            </a:r>
            <a:r>
              <a:rPr lang="en-US" sz="2200" dirty="0" smtClean="0"/>
              <a:t>analysis targets </a:t>
            </a:r>
            <a:r>
              <a:rPr lang="en-US" sz="2200" dirty="0" err="1" smtClean="0"/>
              <a:t>Moriond</a:t>
            </a:r>
            <a:r>
              <a:rPr lang="en-US" sz="2200" dirty="0" smtClean="0"/>
              <a:t> </a:t>
            </a:r>
            <a:r>
              <a:rPr lang="en-US" sz="2200" smtClean="0"/>
              <a:t>2017 with </a:t>
            </a:r>
            <a:r>
              <a:rPr lang="en-US" sz="2200" dirty="0" smtClean="0"/>
              <a:t>full 2016 dataset.  </a:t>
            </a:r>
          </a:p>
          <a:p>
            <a:endParaRPr lang="en-US" dirty="0"/>
          </a:p>
        </p:txBody>
      </p:sp>
      <p:pic>
        <p:nvPicPr>
          <p:cNvPr id="7" name="Picture 6" descr="Screen Shot 2016-12-14 at 1.55.3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5204" y="835577"/>
            <a:ext cx="2607207" cy="295953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04800" y="583010"/>
            <a:ext cx="5895166" cy="30675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dirty="0" smtClean="0"/>
          </a:p>
          <a:p>
            <a:pPr marL="342900" indent="-342900">
              <a:buFont typeface="Wingdings" charset="2"/>
              <a:buChar char="Ø"/>
            </a:pPr>
            <a:endParaRPr lang="en-US" sz="2000" b="1" baseline="-25000" dirty="0">
              <a:sym typeface="Wingdings"/>
            </a:endParaRPr>
          </a:p>
          <a:p>
            <a:pPr marL="342900" indent="-342900">
              <a:buFont typeface="Wingdings" charset="2"/>
              <a:buChar char="Ø"/>
            </a:pPr>
            <a:r>
              <a:rPr lang="en-US" sz="2000" dirty="0" smtClean="0">
                <a:sym typeface="Wingdings"/>
              </a:rPr>
              <a:t>No significant excess observed in </a:t>
            </a:r>
            <a:r>
              <a:rPr lang="en-US" sz="2000" i="1" dirty="0" smtClean="0">
                <a:sym typeface="Wingdings"/>
              </a:rPr>
              <a:t>H-&gt;</a:t>
            </a:r>
            <a:r>
              <a:rPr lang="en-US" sz="2000" i="1" dirty="0" err="1">
                <a:sym typeface="Wingdings"/>
              </a:rPr>
              <a:t>e</a:t>
            </a:r>
            <a:r>
              <a:rPr lang="en-US" sz="2000" i="1" dirty="0" err="1" smtClean="0"/>
              <a:t>τ</a:t>
            </a:r>
            <a:r>
              <a:rPr lang="en-US" sz="2000" i="1" dirty="0" smtClean="0"/>
              <a:t> </a:t>
            </a:r>
            <a:r>
              <a:rPr lang="en-US" sz="2000" dirty="0" smtClean="0"/>
              <a:t>channel  </a:t>
            </a:r>
          </a:p>
          <a:p>
            <a:pPr marL="342900" indent="-342900">
              <a:buFont typeface="Wingdings" charset="2"/>
              <a:buChar char="Ø"/>
            </a:pPr>
            <a:endParaRPr lang="en-US" sz="2000" dirty="0" smtClean="0"/>
          </a:p>
          <a:p>
            <a:pPr marL="800100" lvl="1" indent="-342900">
              <a:buFont typeface="Wingdings" charset="2"/>
              <a:buChar char="Ø"/>
            </a:pPr>
            <a:r>
              <a:rPr lang="en-US" sz="2000" dirty="0" smtClean="0"/>
              <a:t> HIG-14-40: Limit improved by an order of magnitude</a:t>
            </a:r>
          </a:p>
          <a:p>
            <a:pPr marL="800100" lvl="1" indent="-342900">
              <a:buFont typeface="Wingdings" charset="2"/>
              <a:buChar char="Ø"/>
            </a:pPr>
            <a:r>
              <a:rPr lang="en-US" sz="2000" dirty="0" smtClean="0">
                <a:sym typeface="Wingdings"/>
              </a:rPr>
              <a:t>Observed limit: </a:t>
            </a:r>
            <a:r>
              <a:rPr lang="en-US" sz="2000" i="1" dirty="0" smtClean="0">
                <a:sym typeface="Wingdings"/>
              </a:rPr>
              <a:t>B (</a:t>
            </a:r>
            <a:r>
              <a:rPr lang="en-US" sz="2000" i="1" dirty="0">
                <a:sym typeface="Wingdings"/>
              </a:rPr>
              <a:t>H-</a:t>
            </a:r>
            <a:r>
              <a:rPr lang="en-US" sz="2000" i="1" dirty="0" smtClean="0">
                <a:sym typeface="Wingdings"/>
              </a:rPr>
              <a:t>&gt;</a:t>
            </a:r>
            <a:r>
              <a:rPr lang="en-US" sz="2000" i="1" dirty="0" err="1">
                <a:sym typeface="Wingdings"/>
              </a:rPr>
              <a:t>e</a:t>
            </a:r>
            <a:r>
              <a:rPr lang="en-US" sz="2000" i="1" dirty="0" err="1" smtClean="0"/>
              <a:t>τ</a:t>
            </a:r>
            <a:r>
              <a:rPr lang="en-US" sz="2000" i="1" dirty="0" smtClean="0"/>
              <a:t>)  &lt;  0.69% </a:t>
            </a:r>
            <a:r>
              <a:rPr lang="en-US" sz="2000" dirty="0" smtClean="0"/>
              <a:t>at </a:t>
            </a:r>
            <a:r>
              <a:rPr lang="en-US" sz="2000" i="1" dirty="0" smtClean="0"/>
              <a:t>95% </a:t>
            </a:r>
            <a:r>
              <a:rPr lang="en-US" sz="2000" dirty="0" smtClean="0"/>
              <a:t>CL</a:t>
            </a:r>
            <a:endParaRPr lang="en-US" sz="2000" i="1" dirty="0"/>
          </a:p>
          <a:p>
            <a:pPr marL="800100" lvl="1" indent="-342900">
              <a:buFont typeface="Wingdings" charset="2"/>
              <a:buChar char="Ø"/>
            </a:pPr>
            <a:endParaRPr lang="en-US" sz="2000" i="1" dirty="0" smtClean="0"/>
          </a:p>
          <a:p>
            <a:pPr marL="800100" lvl="1" indent="-342900">
              <a:buFont typeface="Wingdings" charset="2"/>
              <a:buChar char="Ø"/>
            </a:pPr>
            <a:endParaRPr lang="en-US" sz="2000" i="1" dirty="0"/>
          </a:p>
          <a:p>
            <a:pPr marL="800100" lvl="1" indent="-342900">
              <a:buFont typeface="Wingdings" charset="2"/>
              <a:buChar char="Ø"/>
            </a:pPr>
            <a:endParaRPr lang="en-US" sz="2000" i="1" dirty="0"/>
          </a:p>
        </p:txBody>
      </p:sp>
      <p:sp>
        <p:nvSpPr>
          <p:cNvPr id="9" name="TextBox 8"/>
          <p:cNvSpPr txBox="1"/>
          <p:nvPr/>
        </p:nvSpPr>
        <p:spPr>
          <a:xfrm>
            <a:off x="304799" y="2834343"/>
            <a:ext cx="82173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="1" baseline="-25000" dirty="0">
              <a:sym typeface="Wingdings"/>
            </a:endParaRPr>
          </a:p>
          <a:p>
            <a:pPr marL="342900" indent="-342900">
              <a:buFont typeface="Wingdings" charset="2"/>
              <a:buChar char="Ø"/>
            </a:pPr>
            <a:r>
              <a:rPr lang="en-US" sz="2000" dirty="0" smtClean="0">
                <a:sym typeface="Wingdings"/>
              </a:rPr>
              <a:t>No public result in </a:t>
            </a:r>
            <a:r>
              <a:rPr lang="en-US" sz="2000" i="1" dirty="0" smtClean="0">
                <a:sym typeface="Wingdings"/>
              </a:rPr>
              <a:t>2015</a:t>
            </a:r>
          </a:p>
          <a:p>
            <a:pPr marL="342900" indent="-342900">
              <a:buFont typeface="Wingdings" charset="2"/>
              <a:buChar char="Ø"/>
            </a:pPr>
            <a:endParaRPr lang="en-US" sz="2000" i="1" dirty="0">
              <a:sym typeface="Wingdings"/>
            </a:endParaRPr>
          </a:p>
          <a:p>
            <a:endParaRPr lang="en-US" sz="2000" i="1" dirty="0" smtClean="0">
              <a:sym typeface="Wingding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761343" y="2132108"/>
            <a:ext cx="864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RUN 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472712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7E824-90D5-194D-8B5C-C8C2C73FE486}" type="slidenum">
              <a:rPr lang="en-US" smtClean="0"/>
              <a:t>60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9080"/>
            <a:ext cx="8534400" cy="758825"/>
          </a:xfrm>
        </p:spPr>
        <p:txBody>
          <a:bodyPr/>
          <a:lstStyle/>
          <a:p>
            <a:r>
              <a:rPr lang="en-US" dirty="0" smtClean="0">
                <a:solidFill>
                  <a:srgbClr val="000000"/>
                </a:solidFill>
              </a:rPr>
              <a:t>Reducible background validation:  </a:t>
            </a:r>
            <a:r>
              <a:rPr lang="en-US" b="1" dirty="0" err="1" smtClean="0">
                <a:solidFill>
                  <a:schemeClr val="tx1"/>
                </a:solidFill>
              </a:rPr>
              <a:t>eτ</a:t>
            </a:r>
            <a:r>
              <a:rPr lang="en-US" b="1" baseline="-25000" dirty="0" err="1" smtClean="0">
                <a:solidFill>
                  <a:schemeClr val="tx1"/>
                </a:solidFill>
              </a:rPr>
              <a:t>h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5592346" y="1441450"/>
            <a:ext cx="3332162" cy="4525963"/>
          </a:xfrm>
        </p:spPr>
        <p:txBody>
          <a:bodyPr>
            <a:normAutofit lnSpcReduction="10000"/>
          </a:bodyPr>
          <a:lstStyle/>
          <a:p>
            <a:r>
              <a:rPr lang="en-US" sz="2000" dirty="0" smtClean="0"/>
              <a:t>Estimation of reducible background in LS events </a:t>
            </a:r>
            <a:r>
              <a:rPr lang="en-US" sz="2000" smtClean="0"/>
              <a:t>(other </a:t>
            </a:r>
            <a:r>
              <a:rPr lang="en-US" sz="2000" dirty="0" smtClean="0"/>
              <a:t>cuts identical to signal region)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en-US" sz="2000" dirty="0" smtClean="0"/>
              <a:t>Estimation of reducible background in OS </a:t>
            </a:r>
            <a:r>
              <a:rPr lang="en-US" sz="2000" dirty="0" err="1" smtClean="0"/>
              <a:t>W+jets</a:t>
            </a:r>
            <a:r>
              <a:rPr lang="en-US" sz="2000" dirty="0" smtClean="0"/>
              <a:t> enriched region (</a:t>
            </a:r>
            <a:r>
              <a:rPr lang="en-US" sz="2000" err="1" smtClean="0"/>
              <a:t>m</a:t>
            </a:r>
            <a:r>
              <a:rPr lang="en-US" sz="2000" baseline="-25000" err="1" smtClean="0"/>
              <a:t>T</a:t>
            </a:r>
            <a:r>
              <a:rPr lang="en-US" sz="2000" smtClean="0"/>
              <a:t>(</a:t>
            </a:r>
            <a:r>
              <a:rPr lang="en-US" sz="2000" smtClean="0">
                <a:latin typeface="Symbol" charset="2"/>
                <a:cs typeface="Symbol" charset="2"/>
              </a:rPr>
              <a:t>t</a:t>
            </a:r>
            <a:r>
              <a:rPr lang="en-US" sz="2000" baseline="-25000" smtClean="0"/>
              <a:t>h</a:t>
            </a:r>
            <a:r>
              <a:rPr lang="en-US" sz="2000" smtClean="0"/>
              <a:t>,</a:t>
            </a:r>
            <a:r>
              <a:rPr lang="en-US" sz="2000" dirty="0" smtClean="0"/>
              <a:t>MET) &gt; 60 GeV</a:t>
            </a:r>
            <a:r>
              <a:rPr lang="en-US" sz="2000" dirty="0"/>
              <a:t> </a:t>
            </a:r>
            <a:r>
              <a:rPr lang="en-US" sz="2000" dirty="0" smtClean="0"/>
              <a:t>&amp;&amp; </a:t>
            </a:r>
            <a:r>
              <a:rPr lang="en-US" sz="2000" dirty="0" err="1" smtClean="0"/>
              <a:t>m</a:t>
            </a:r>
            <a:r>
              <a:rPr lang="en-US" sz="2000" baseline="-25000" dirty="0" err="1" smtClean="0"/>
              <a:t>T</a:t>
            </a:r>
            <a:r>
              <a:rPr lang="en-US" sz="2000" dirty="0" smtClean="0"/>
              <a:t>(</a:t>
            </a:r>
            <a:r>
              <a:rPr lang="en-US" sz="2000" dirty="0" err="1" smtClean="0"/>
              <a:t>e,MET</a:t>
            </a:r>
            <a:r>
              <a:rPr lang="en-US" sz="2000" dirty="0" smtClean="0"/>
              <a:t>) &gt; 80 GeV)</a:t>
            </a:r>
            <a:endParaRPr lang="en-US" sz="2000" dirty="0"/>
          </a:p>
        </p:txBody>
      </p:sp>
      <p:pic>
        <p:nvPicPr>
          <p:cNvPr id="5" name="Picture 4" descr="mcoll_et_h0_R2_prse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00" y="923091"/>
            <a:ext cx="2624432" cy="2540000"/>
          </a:xfrm>
          <a:prstGeom prst="rect">
            <a:avLst/>
          </a:prstGeom>
        </p:spPr>
      </p:pic>
      <p:pic>
        <p:nvPicPr>
          <p:cNvPr id="6" name="Picture 5" descr="mcoll_et_h1_R2_prse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3657" y="923091"/>
            <a:ext cx="2624432" cy="2540000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198100" y="3873500"/>
            <a:ext cx="84887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mcoll_et_h0_R1_Wenriched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00" y="3834565"/>
            <a:ext cx="2624432" cy="2540000"/>
          </a:xfrm>
          <a:prstGeom prst="rect">
            <a:avLst/>
          </a:prstGeom>
        </p:spPr>
      </p:pic>
      <p:pic>
        <p:nvPicPr>
          <p:cNvPr id="10" name="Picture 9" descr="mcoll_et_h1_R1_Wenriched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3657" y="3834565"/>
            <a:ext cx="2624432" cy="2539999"/>
          </a:xfrm>
          <a:prstGeom prst="rect">
            <a:avLst/>
          </a:prstGeom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HEXO Meeting, 11/21/16</a:t>
            </a:r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Nabarun Dev (University of Notre Dame)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62078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7E824-90D5-194D-8B5C-C8C2C73FE486}" type="slidenum">
              <a:rPr lang="en-US" smtClean="0"/>
              <a:t>61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-37960"/>
            <a:ext cx="8534400" cy="758825"/>
          </a:xfrm>
        </p:spPr>
        <p:txBody>
          <a:bodyPr/>
          <a:lstStyle/>
          <a:p>
            <a:r>
              <a:rPr lang="en-US" dirty="0" smtClean="0">
                <a:solidFill>
                  <a:srgbClr val="000000"/>
                </a:solidFill>
              </a:rPr>
              <a:t>Distributions after </a:t>
            </a:r>
            <a:r>
              <a:rPr lang="en-US" dirty="0" err="1" smtClean="0">
                <a:solidFill>
                  <a:srgbClr val="000000"/>
                </a:solidFill>
              </a:rPr>
              <a:t>preselection:</a:t>
            </a:r>
            <a:r>
              <a:rPr lang="en-US" b="1" dirty="0" err="1">
                <a:solidFill>
                  <a:schemeClr val="tx1"/>
                </a:solidFill>
              </a:rPr>
              <a:t>eτ</a:t>
            </a:r>
            <a:r>
              <a:rPr lang="en-US" b="1" baseline="-25000" dirty="0" err="1">
                <a:solidFill>
                  <a:schemeClr val="tx1"/>
                </a:solidFill>
              </a:rPr>
              <a:t>h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6417241" y="1600200"/>
            <a:ext cx="2303462" cy="4525963"/>
          </a:xfrm>
        </p:spPr>
        <p:txBody>
          <a:bodyPr>
            <a:normAutofit/>
          </a:bodyPr>
          <a:lstStyle/>
          <a:p>
            <a:r>
              <a:rPr lang="en-US" sz="2000" dirty="0" smtClean="0"/>
              <a:t>Good data/MC agreement</a:t>
            </a:r>
          </a:p>
          <a:p>
            <a:endParaRPr lang="en-US" sz="2000" dirty="0"/>
          </a:p>
          <a:p>
            <a:r>
              <a:rPr lang="en-US" sz="2000" dirty="0" smtClean="0"/>
              <a:t>Only statistical uncertainty shown in ratio plot</a:t>
            </a:r>
            <a:endParaRPr lang="en-US" sz="2000" dirty="0"/>
          </a:p>
        </p:txBody>
      </p:sp>
      <p:pic>
        <p:nvPicPr>
          <p:cNvPr id="5" name="Picture 4" descr="mcoll_et_h1_R1_prse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9599" y="778419"/>
            <a:ext cx="2746376" cy="2658020"/>
          </a:xfrm>
          <a:prstGeom prst="rect">
            <a:avLst/>
          </a:prstGeom>
        </p:spPr>
      </p:pic>
      <p:pic>
        <p:nvPicPr>
          <p:cNvPr id="6" name="Picture 5" descr="mcoll_et_h0_R1_prse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999" y="778419"/>
            <a:ext cx="2746375" cy="2658020"/>
          </a:xfrm>
          <a:prstGeom prst="rect">
            <a:avLst/>
          </a:prstGeom>
        </p:spPr>
      </p:pic>
      <p:pic>
        <p:nvPicPr>
          <p:cNvPr id="8" name="Picture 7" descr="mcoll_et_h2_R1_prsel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998" y="3561695"/>
            <a:ext cx="2746375" cy="2658020"/>
          </a:xfrm>
          <a:prstGeom prst="rect">
            <a:avLst/>
          </a:prstGeom>
        </p:spPr>
      </p:pic>
      <p:pic>
        <p:nvPicPr>
          <p:cNvPr id="9" name="Picture 8" descr="mcoll_et_h3_R1_prsel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9599" y="3561695"/>
            <a:ext cx="2746376" cy="2658020"/>
          </a:xfrm>
          <a:prstGeom prst="rect">
            <a:avLst/>
          </a:prstGeom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HEXO Meeting, 11/21/16</a:t>
            </a:r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Nabarun Dev (University of Notre Dame)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08778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7E824-90D5-194D-8B5C-C8C2C73FE486}" type="slidenum">
              <a:rPr lang="en-US" smtClean="0"/>
              <a:t>62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15271"/>
            <a:ext cx="8534400" cy="758825"/>
          </a:xfrm>
        </p:spPr>
        <p:txBody>
          <a:bodyPr/>
          <a:lstStyle/>
          <a:p>
            <a:r>
              <a:rPr lang="en-US" dirty="0" smtClean="0">
                <a:solidFill>
                  <a:srgbClr val="000000"/>
                </a:solidFill>
              </a:rPr>
              <a:t>Selection optimization: </a:t>
            </a:r>
            <a:r>
              <a:rPr lang="en-US" b="1" dirty="0" err="1">
                <a:solidFill>
                  <a:schemeClr val="tx1"/>
                </a:solidFill>
              </a:rPr>
              <a:t>eτ</a:t>
            </a:r>
            <a:r>
              <a:rPr lang="en-US" b="1" baseline="-25000" dirty="0" err="1">
                <a:solidFill>
                  <a:schemeClr val="tx1"/>
                </a:solidFill>
              </a:rPr>
              <a:t>h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6069596" y="1287719"/>
            <a:ext cx="2901950" cy="3783013"/>
          </a:xfrm>
        </p:spPr>
        <p:txBody>
          <a:bodyPr>
            <a:normAutofit/>
          </a:bodyPr>
          <a:lstStyle/>
          <a:p>
            <a:r>
              <a:rPr lang="en-US" sz="2000" dirty="0" smtClean="0"/>
              <a:t>Best expected limits by selecting </a:t>
            </a:r>
            <a:r>
              <a:rPr lang="en-US" sz="2000" smtClean="0"/>
              <a:t>events with </a:t>
            </a:r>
            <a:r>
              <a:rPr lang="en-US" sz="2000" err="1" smtClean="0"/>
              <a:t>m</a:t>
            </a:r>
            <a:r>
              <a:rPr lang="en-US" sz="2000" baseline="-25000" err="1" smtClean="0"/>
              <a:t>T</a:t>
            </a:r>
            <a:r>
              <a:rPr lang="en-US" sz="2000" smtClean="0"/>
              <a:t>(</a:t>
            </a:r>
            <a:r>
              <a:rPr lang="en-US" sz="2000" smtClean="0">
                <a:latin typeface="Symbol" charset="2"/>
                <a:cs typeface="Symbol" charset="2"/>
              </a:rPr>
              <a:t>t</a:t>
            </a:r>
            <a:r>
              <a:rPr lang="en-US" sz="2000" baseline="-25000" smtClean="0"/>
              <a:t>h</a:t>
            </a:r>
            <a:r>
              <a:rPr lang="en-US" sz="2000" smtClean="0"/>
              <a:t>,</a:t>
            </a:r>
            <a:r>
              <a:rPr lang="en-US" sz="2000" dirty="0" smtClean="0"/>
              <a:t>MET) &lt; 60 GeV</a:t>
            </a:r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en-US" sz="2000" smtClean="0"/>
              <a:t>No further </a:t>
            </a:r>
            <a:r>
              <a:rPr lang="en-US" sz="2000" dirty="0" smtClean="0"/>
              <a:t>improvement by cutting also on </a:t>
            </a:r>
            <a:r>
              <a:rPr lang="en-US" sz="2000" dirty="0" err="1" smtClean="0">
                <a:latin typeface="Symbol" charset="2"/>
                <a:cs typeface="Symbol" charset="2"/>
              </a:rPr>
              <a:t>Df</a:t>
            </a:r>
            <a:r>
              <a:rPr lang="en-US" sz="2000" dirty="0" smtClean="0"/>
              <a:t>(</a:t>
            </a:r>
            <a:r>
              <a:rPr lang="en-US" sz="2000" smtClean="0"/>
              <a:t>e,</a:t>
            </a:r>
            <a:r>
              <a:rPr lang="en-US" sz="2000" smtClean="0">
                <a:latin typeface="Symbol" charset="2"/>
                <a:cs typeface="Symbol" charset="2"/>
              </a:rPr>
              <a:t>t</a:t>
            </a:r>
            <a:r>
              <a:rPr lang="en-US" sz="2000" baseline="-25000" smtClean="0"/>
              <a:t>h</a:t>
            </a:r>
            <a:r>
              <a:rPr lang="en-US" sz="2000" smtClean="0"/>
              <a:t>)</a:t>
            </a:r>
            <a:r>
              <a:rPr lang="en-US" sz="2000" dirty="0" smtClean="0"/>
              <a:t>, </a:t>
            </a:r>
            <a:r>
              <a:rPr lang="en-US" sz="2000" err="1" smtClean="0">
                <a:latin typeface="Symbol" charset="2"/>
                <a:cs typeface="Symbol" charset="2"/>
              </a:rPr>
              <a:t>Df</a:t>
            </a:r>
            <a:r>
              <a:rPr lang="en-US" sz="2000" smtClean="0"/>
              <a:t>(</a:t>
            </a:r>
            <a:r>
              <a:rPr lang="en-US" sz="2000" smtClean="0">
                <a:latin typeface="Symbol" charset="2"/>
                <a:cs typeface="Symbol" charset="2"/>
              </a:rPr>
              <a:t>t</a:t>
            </a:r>
            <a:r>
              <a:rPr lang="en-US" sz="2000" baseline="-25000" smtClean="0"/>
              <a:t>h</a:t>
            </a:r>
            <a:r>
              <a:rPr lang="en-US" sz="2000" smtClean="0"/>
              <a:t>,</a:t>
            </a:r>
            <a:r>
              <a:rPr lang="en-US" sz="2000" dirty="0" smtClean="0"/>
              <a:t>MET), or </a:t>
            </a:r>
            <a:r>
              <a:rPr lang="en-US" sz="2000" dirty="0" smtClean="0">
                <a:latin typeface="Symbol" charset="2"/>
                <a:cs typeface="Symbol" charset="2"/>
              </a:rPr>
              <a:t>Dh</a:t>
            </a:r>
            <a:r>
              <a:rPr lang="en-US" sz="2000" dirty="0" smtClean="0"/>
              <a:t>(</a:t>
            </a:r>
            <a:r>
              <a:rPr lang="en-US" sz="2000" smtClean="0"/>
              <a:t>e,</a:t>
            </a:r>
            <a:r>
              <a:rPr lang="en-US" sz="2000" smtClean="0">
                <a:latin typeface="Symbol" charset="2"/>
                <a:cs typeface="Symbol" charset="2"/>
              </a:rPr>
              <a:t>t</a:t>
            </a:r>
            <a:r>
              <a:rPr lang="en-US" sz="2000" baseline="-25000" smtClean="0"/>
              <a:t>h</a:t>
            </a:r>
            <a:r>
              <a:rPr lang="en-US" sz="2000" smtClean="0"/>
              <a:t>)</a:t>
            </a:r>
            <a:endParaRPr lang="en-US" sz="2000" dirty="0"/>
          </a:p>
        </p:txBody>
      </p:sp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87773776"/>
              </p:ext>
            </p:extLst>
          </p:nvPr>
        </p:nvGraphicFramePr>
        <p:xfrm>
          <a:off x="3092830" y="3727395"/>
          <a:ext cx="333375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9" name="Picture 8" descr="mcoll_et_h1_R1_mt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2829" y="892120"/>
            <a:ext cx="2836025" cy="2744786"/>
          </a:xfrm>
          <a:prstGeom prst="rect">
            <a:avLst/>
          </a:prstGeom>
        </p:spPr>
      </p:pic>
      <p:pic>
        <p:nvPicPr>
          <p:cNvPr id="10" name="Picture 9" descr="mcoll_et_h2_R1_mt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805" y="3636907"/>
            <a:ext cx="2727695" cy="2639941"/>
          </a:xfrm>
          <a:prstGeom prst="rect">
            <a:avLst/>
          </a:prstGeom>
        </p:spPr>
      </p:pic>
      <p:pic>
        <p:nvPicPr>
          <p:cNvPr id="11" name="Picture 10" descr="mcoll_et_h0_R1_mt2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805" y="892119"/>
            <a:ext cx="2836025" cy="2744787"/>
          </a:xfrm>
          <a:prstGeom prst="rect">
            <a:avLst/>
          </a:prstGeom>
        </p:spPr>
      </p:pic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HEXO Meeting, 11/21/16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Nabarun Dev (University of Notre Dame)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79379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7E824-90D5-194D-8B5C-C8C2C73FE486}" type="slidenum">
              <a:rPr lang="en-US" smtClean="0"/>
              <a:t>63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36513" y="62310"/>
            <a:ext cx="8534400" cy="758825"/>
          </a:xfrm>
        </p:spPr>
        <p:txBody>
          <a:bodyPr/>
          <a:lstStyle/>
          <a:p>
            <a:r>
              <a:rPr lang="en-US" dirty="0" smtClean="0">
                <a:solidFill>
                  <a:srgbClr val="000000"/>
                </a:solidFill>
              </a:rPr>
              <a:t>Distributions after final selection: </a:t>
            </a:r>
            <a:r>
              <a:rPr lang="en-US" b="1" dirty="0" err="1" smtClean="0">
                <a:solidFill>
                  <a:schemeClr val="tx1"/>
                </a:solidFill>
              </a:rPr>
              <a:t>eτ</a:t>
            </a:r>
            <a:r>
              <a:rPr lang="en-US" b="1" baseline="-25000" dirty="0" err="1" smtClean="0">
                <a:solidFill>
                  <a:schemeClr val="tx1"/>
                </a:solidFill>
              </a:rPr>
              <a:t>h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6201837" y="1600200"/>
            <a:ext cx="2622550" cy="4525963"/>
          </a:xfrm>
        </p:spPr>
        <p:txBody>
          <a:bodyPr>
            <a:normAutofit/>
          </a:bodyPr>
          <a:lstStyle/>
          <a:p>
            <a:r>
              <a:rPr lang="en-US" sz="2000" dirty="0" smtClean="0"/>
              <a:t>Good data/MC agreement</a:t>
            </a:r>
          </a:p>
          <a:p>
            <a:endParaRPr lang="en-US" sz="2000" dirty="0"/>
          </a:p>
          <a:p>
            <a:r>
              <a:rPr lang="en-US" sz="2000" dirty="0" smtClean="0"/>
              <a:t>Large weights </a:t>
            </a:r>
            <a:r>
              <a:rPr lang="en-US" sz="2000" smtClean="0"/>
              <a:t>for the </a:t>
            </a:r>
            <a:r>
              <a:rPr lang="en-US" sz="2000" dirty="0" smtClean="0"/>
              <a:t>reducible background (visible in last plot)</a:t>
            </a:r>
          </a:p>
          <a:p>
            <a:endParaRPr lang="en-US" sz="2000" dirty="0"/>
          </a:p>
          <a:p>
            <a:r>
              <a:rPr lang="en-US" sz="2000" dirty="0" smtClean="0"/>
              <a:t>Only statistical uncertainty drawn</a:t>
            </a:r>
            <a:endParaRPr lang="en-US" sz="2000" dirty="0"/>
          </a:p>
        </p:txBody>
      </p:sp>
      <p:pic>
        <p:nvPicPr>
          <p:cNvPr id="5" name="Picture 4" descr="mcoll_et_h0_R1_selecti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470" y="845080"/>
            <a:ext cx="2802978" cy="2712801"/>
          </a:xfrm>
          <a:prstGeom prst="rect">
            <a:avLst/>
          </a:prstGeom>
        </p:spPr>
      </p:pic>
      <p:pic>
        <p:nvPicPr>
          <p:cNvPr id="6" name="Picture 5" descr="mcoll_et_h1_R1_selecti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3792" y="845079"/>
            <a:ext cx="2738045" cy="2649957"/>
          </a:xfrm>
          <a:prstGeom prst="rect">
            <a:avLst/>
          </a:prstGeom>
        </p:spPr>
      </p:pic>
      <p:pic>
        <p:nvPicPr>
          <p:cNvPr id="7" name="Picture 6" descr="mcoll_et_h2_R1_selectio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470" y="3557881"/>
            <a:ext cx="2802978" cy="2712802"/>
          </a:xfrm>
          <a:prstGeom prst="rect">
            <a:avLst/>
          </a:prstGeom>
        </p:spPr>
      </p:pic>
      <p:pic>
        <p:nvPicPr>
          <p:cNvPr id="8" name="Picture 7" descr="mcoll_et_h3_R1_selection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3792" y="3557881"/>
            <a:ext cx="2738045" cy="2649957"/>
          </a:xfrm>
          <a:prstGeom prst="rect">
            <a:avLst/>
          </a:prstGeom>
        </p:spPr>
      </p:pic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HEXO Meeting, 11/21/16</a:t>
            </a:r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Nabarun Dev (University of Notre Dame)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92811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HEXO Meeting, 11/21/16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Nabarun Dev (University of Notre Dame)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5D6C6F1-BE17-0D4A-9B0D-BD1CDA04D743}" type="slidenum">
              <a:rPr lang="en-US" smtClean="0"/>
              <a:pPr>
                <a:defRPr/>
              </a:pPr>
              <a:t>64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128448" y="2640424"/>
            <a:ext cx="42775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i="1" dirty="0">
                <a:sym typeface="Wingdings"/>
              </a:rPr>
              <a:t>H-</a:t>
            </a:r>
            <a:r>
              <a:rPr lang="en-US" sz="3600" b="1" i="1" dirty="0" smtClean="0">
                <a:sym typeface="Wingdings"/>
              </a:rPr>
              <a:t>&gt;e</a:t>
            </a:r>
            <a:r>
              <a:rPr lang="en-US" sz="3600" b="1" i="1" dirty="0" smtClean="0"/>
              <a:t>τ</a:t>
            </a:r>
            <a:r>
              <a:rPr lang="en-US" sz="3600" b="1" i="1" baseline="-25000" dirty="0" smtClean="0"/>
              <a:t>μ</a:t>
            </a:r>
            <a:endParaRPr lang="en-US" sz="3600" b="1" baseline="-25000" dirty="0"/>
          </a:p>
        </p:txBody>
      </p:sp>
    </p:spTree>
    <p:extLst>
      <p:ext uri="{BB962C8B-B14F-4D97-AF65-F5344CB8AC3E}">
        <p14:creationId xmlns:p14="http://schemas.microsoft.com/office/powerpoint/2010/main" val="127695689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7E824-90D5-194D-8B5C-C8C2C73FE486}" type="slidenum">
              <a:rPr lang="en-US" smtClean="0"/>
              <a:t>65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361950" y="0"/>
            <a:ext cx="8534400" cy="758825"/>
          </a:xfrm>
        </p:spPr>
        <p:txBody>
          <a:bodyPr/>
          <a:lstStyle/>
          <a:p>
            <a:r>
              <a:rPr lang="en-US" sz="3200" dirty="0" smtClean="0">
                <a:solidFill>
                  <a:schemeClr val="tx1"/>
                </a:solidFill>
              </a:rPr>
              <a:t>Backgrounds</a:t>
            </a:r>
            <a:r>
              <a:rPr lang="en-US" b="1" dirty="0" smtClean="0">
                <a:solidFill>
                  <a:schemeClr val="tx1"/>
                </a:solidFill>
              </a:rPr>
              <a:t>: eτ</a:t>
            </a:r>
            <a:r>
              <a:rPr lang="en-US" b="1" baseline="-25000" dirty="0" smtClean="0">
                <a:solidFill>
                  <a:schemeClr val="tx1"/>
                </a:solidFill>
              </a:rPr>
              <a:t>μ</a:t>
            </a:r>
            <a:endParaRPr lang="en-US" baseline="-25000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13221" y="758825"/>
            <a:ext cx="4629150" cy="5365750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endParaRPr lang="en-US" sz="2000" dirty="0"/>
          </a:p>
          <a:p>
            <a:r>
              <a:rPr lang="en-US" sz="2000" b="1" dirty="0" err="1" smtClean="0">
                <a:solidFill>
                  <a:srgbClr val="E6B946"/>
                </a:solidFill>
              </a:rPr>
              <a:t>Z</a:t>
            </a:r>
            <a:r>
              <a:rPr lang="en-US" sz="2000" b="1" dirty="0" err="1" smtClean="0">
                <a:solidFill>
                  <a:srgbClr val="E6B946"/>
                </a:solidFill>
                <a:sym typeface="Wingdings"/>
              </a:rPr>
              <a:t></a:t>
            </a:r>
            <a:r>
              <a:rPr lang="en-US" sz="2000" b="1" dirty="0" err="1" smtClean="0">
                <a:solidFill>
                  <a:srgbClr val="E6B946"/>
                </a:solidFill>
                <a:latin typeface="Symbol" charset="2"/>
                <a:cs typeface="Symbol" charset="2"/>
                <a:sym typeface="Wingdings"/>
              </a:rPr>
              <a:t>tt</a:t>
            </a:r>
            <a:r>
              <a:rPr lang="en-US" sz="2000" dirty="0" smtClean="0">
                <a:sym typeface="Wingdings"/>
              </a:rPr>
              <a:t>: taken from </a:t>
            </a:r>
            <a:r>
              <a:rPr lang="en-US" sz="2000" dirty="0" err="1" smtClean="0">
                <a:sym typeface="Wingdings"/>
              </a:rPr>
              <a:t>Madgraph</a:t>
            </a:r>
            <a:r>
              <a:rPr lang="en-US" sz="2000" dirty="0" smtClean="0">
                <a:sym typeface="Wingdings"/>
              </a:rPr>
              <a:t> MC, with stitched exclusive (DY1(2/3/4)Jets) and inclusive samples (dominant in 0 and 1-jet)</a:t>
            </a:r>
          </a:p>
          <a:p>
            <a:endParaRPr lang="en-US" sz="2000" dirty="0">
              <a:sym typeface="Wingdings"/>
            </a:endParaRPr>
          </a:p>
          <a:p>
            <a:r>
              <a:rPr lang="en-US" sz="2000" b="1" dirty="0" smtClean="0">
                <a:solidFill>
                  <a:schemeClr val="accent1"/>
                </a:solidFill>
                <a:sym typeface="Wingdings"/>
              </a:rPr>
              <a:t>Other </a:t>
            </a:r>
            <a:r>
              <a:rPr lang="en-US" sz="2000" b="1" dirty="0" err="1" smtClean="0">
                <a:solidFill>
                  <a:schemeClr val="accent1"/>
                </a:solidFill>
                <a:sym typeface="Wingdings"/>
              </a:rPr>
              <a:t>Drell</a:t>
            </a:r>
            <a:r>
              <a:rPr lang="en-US" sz="2000" b="1" dirty="0" smtClean="0">
                <a:solidFill>
                  <a:schemeClr val="accent1"/>
                </a:solidFill>
                <a:sym typeface="Wingdings"/>
              </a:rPr>
              <a:t>-Yan</a:t>
            </a:r>
            <a:r>
              <a:rPr lang="en-US" sz="2000" dirty="0" smtClean="0">
                <a:sym typeface="Wingdings"/>
              </a:rPr>
              <a:t>: </a:t>
            </a:r>
            <a:r>
              <a:rPr lang="en-US" sz="2000" dirty="0" err="1" smtClean="0">
                <a:sym typeface="Wingdings"/>
              </a:rPr>
              <a:t>Zll</a:t>
            </a:r>
            <a:r>
              <a:rPr lang="en-US" sz="2000" dirty="0" smtClean="0">
                <a:sym typeface="Wingdings"/>
              </a:rPr>
              <a:t> and events where a jet fakes the </a:t>
            </a:r>
            <a:r>
              <a:rPr lang="en-US" sz="2000" dirty="0" err="1" smtClean="0">
                <a:latin typeface="Symbol" charset="2"/>
                <a:cs typeface="Symbol" charset="2"/>
                <a:sym typeface="Wingdings"/>
              </a:rPr>
              <a:t>t</a:t>
            </a:r>
            <a:r>
              <a:rPr lang="en-US" sz="2000" baseline="-25000" dirty="0" err="1" smtClean="0">
                <a:sym typeface="Wingdings"/>
              </a:rPr>
              <a:t>h</a:t>
            </a:r>
            <a:r>
              <a:rPr lang="en-US" sz="2000" baseline="-25000" dirty="0" smtClean="0">
                <a:sym typeface="Wingdings"/>
              </a:rPr>
              <a:t> </a:t>
            </a:r>
          </a:p>
          <a:p>
            <a:endParaRPr lang="en-US" sz="2000" dirty="0">
              <a:sym typeface="Wingdings"/>
            </a:endParaRPr>
          </a:p>
          <a:p>
            <a:r>
              <a:rPr lang="en-US" sz="2000" b="1" dirty="0" err="1">
                <a:solidFill>
                  <a:schemeClr val="accent4"/>
                </a:solidFill>
                <a:sym typeface="Wingdings"/>
              </a:rPr>
              <a:t>t</a:t>
            </a:r>
            <a:r>
              <a:rPr lang="en-US" sz="2000" b="1" dirty="0" err="1" smtClean="0">
                <a:solidFill>
                  <a:schemeClr val="accent4"/>
                </a:solidFill>
                <a:sym typeface="Wingdings"/>
              </a:rPr>
              <a:t>tbar</a:t>
            </a:r>
            <a:r>
              <a:rPr lang="en-US" sz="2000" dirty="0" smtClean="0">
                <a:sym typeface="Wingdings"/>
              </a:rPr>
              <a:t>: from </a:t>
            </a:r>
            <a:r>
              <a:rPr lang="en-US" sz="2000" dirty="0" err="1" smtClean="0">
                <a:sym typeface="Wingdings"/>
              </a:rPr>
              <a:t>Powheg</a:t>
            </a:r>
            <a:r>
              <a:rPr lang="en-US" sz="2000" dirty="0" smtClean="0">
                <a:sym typeface="Wingdings"/>
              </a:rPr>
              <a:t> MC, top </a:t>
            </a:r>
            <a:r>
              <a:rPr lang="en-US" sz="2000" dirty="0" err="1" smtClean="0">
                <a:sym typeface="Wingdings"/>
              </a:rPr>
              <a:t>p</a:t>
            </a:r>
            <a:r>
              <a:rPr lang="en-US" sz="2000" baseline="-25000" dirty="0" err="1" smtClean="0">
                <a:sym typeface="Wingdings"/>
              </a:rPr>
              <a:t>T</a:t>
            </a:r>
            <a:r>
              <a:rPr lang="en-US" sz="2000" dirty="0" smtClean="0">
                <a:sym typeface="Wingdings"/>
              </a:rPr>
              <a:t> reweighting applied (dominant in 2-jet)</a:t>
            </a:r>
          </a:p>
          <a:p>
            <a:endParaRPr lang="en-US" sz="2000" dirty="0">
              <a:sym typeface="Wingdings"/>
            </a:endParaRPr>
          </a:p>
          <a:p>
            <a:r>
              <a:rPr lang="en-US" sz="2000" b="1" dirty="0" smtClean="0">
                <a:solidFill>
                  <a:schemeClr val="bg2"/>
                </a:solidFill>
                <a:sym typeface="Wingdings"/>
              </a:rPr>
              <a:t>SM Higgs</a:t>
            </a:r>
            <a:r>
              <a:rPr lang="en-US" sz="2000" dirty="0" smtClean="0">
                <a:sym typeface="Wingdings"/>
              </a:rPr>
              <a:t>: </a:t>
            </a:r>
            <a:r>
              <a:rPr lang="en-US" sz="2000" dirty="0" err="1" smtClean="0">
                <a:sym typeface="Wingdings"/>
              </a:rPr>
              <a:t>ggH</a:t>
            </a:r>
            <a:r>
              <a:rPr lang="en-US" sz="2000" dirty="0" smtClean="0">
                <a:sym typeface="Wingdings"/>
              </a:rPr>
              <a:t> and </a:t>
            </a:r>
            <a:r>
              <a:rPr lang="en-US" sz="2000" dirty="0" err="1" smtClean="0">
                <a:sym typeface="Wingdings"/>
              </a:rPr>
              <a:t>qqH</a:t>
            </a:r>
            <a:r>
              <a:rPr lang="en-US" sz="2000" dirty="0" smtClean="0">
                <a:sym typeface="Wingdings"/>
              </a:rPr>
              <a:t> with </a:t>
            </a:r>
            <a:r>
              <a:rPr lang="en-US" sz="2000" dirty="0" err="1" smtClean="0">
                <a:sym typeface="Wingdings"/>
              </a:rPr>
              <a:t>H</a:t>
            </a:r>
            <a:r>
              <a:rPr lang="en-US" sz="2000" dirty="0" err="1" smtClean="0">
                <a:latin typeface="Symbol" charset="2"/>
                <a:cs typeface="Symbol" charset="2"/>
                <a:sym typeface="Wingdings"/>
              </a:rPr>
              <a:t>tt</a:t>
            </a:r>
            <a:endParaRPr lang="en-US" sz="2000" dirty="0" smtClean="0">
              <a:latin typeface="Symbol" charset="2"/>
              <a:cs typeface="Symbol" charset="2"/>
              <a:sym typeface="Wingdings"/>
            </a:endParaRPr>
          </a:p>
          <a:p>
            <a:endParaRPr lang="en-US" sz="2000" dirty="0">
              <a:sym typeface="Wingdings"/>
            </a:endParaRPr>
          </a:p>
          <a:p>
            <a:r>
              <a:rPr lang="en-US" sz="2000" b="1" dirty="0" err="1" smtClean="0">
                <a:solidFill>
                  <a:schemeClr val="accent5"/>
                </a:solidFill>
                <a:sym typeface="Wingdings"/>
              </a:rPr>
              <a:t>Diboson</a:t>
            </a:r>
            <a:r>
              <a:rPr lang="en-US" sz="2000" dirty="0" smtClean="0">
                <a:sym typeface="Wingdings"/>
              </a:rPr>
              <a:t>: includes WW, WZ, ZZ, and single top</a:t>
            </a:r>
          </a:p>
          <a:p>
            <a:endParaRPr lang="en-US" sz="2000" dirty="0">
              <a:sym typeface="Wingdings"/>
            </a:endParaRPr>
          </a:p>
          <a:p>
            <a:r>
              <a:rPr lang="en-US" sz="2000" b="1" dirty="0" smtClean="0">
                <a:solidFill>
                  <a:srgbClr val="ED82B9"/>
                </a:solidFill>
                <a:sym typeface="Wingdings"/>
              </a:rPr>
              <a:t>QCD</a:t>
            </a:r>
            <a:r>
              <a:rPr lang="en-US" sz="2000" dirty="0" smtClean="0">
                <a:sym typeface="Wingdings"/>
              </a:rPr>
              <a:t>: from SS data</a:t>
            </a:r>
            <a:endParaRPr lang="en-US" sz="2000" dirty="0">
              <a:sym typeface="Wingdings"/>
            </a:endParaRPr>
          </a:p>
          <a:p>
            <a:endParaRPr lang="en-US" sz="2000" dirty="0" smtClean="0">
              <a:sym typeface="Wingdings"/>
            </a:endParaRPr>
          </a:p>
          <a:p>
            <a:r>
              <a:rPr lang="en-US" sz="2000" b="1" dirty="0" err="1" smtClean="0">
                <a:solidFill>
                  <a:schemeClr val="accent2"/>
                </a:solidFill>
                <a:sym typeface="Wingdings"/>
              </a:rPr>
              <a:t>W+jets</a:t>
            </a:r>
            <a:r>
              <a:rPr lang="en-US" sz="2000" dirty="0" smtClean="0">
                <a:sym typeface="Wingdings"/>
              </a:rPr>
              <a:t>: from MC stitched samples</a:t>
            </a:r>
          </a:p>
        </p:txBody>
      </p:sp>
      <p:pic>
        <p:nvPicPr>
          <p:cNvPr id="7" name="Picture 6" descr="emu_em_2jet_gg_prese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6543" y="1857374"/>
            <a:ext cx="3714750" cy="3571875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HEXO Meeting, 11/21/16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Nabarun Dev (University of Notre Dame)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48858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7E824-90D5-194D-8B5C-C8C2C73FE486}" type="slidenum">
              <a:rPr lang="en-US" smtClean="0"/>
              <a:t>66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228600"/>
            <a:ext cx="8534400" cy="758825"/>
          </a:xfrm>
        </p:spPr>
        <p:txBody>
          <a:bodyPr/>
          <a:lstStyle/>
          <a:p>
            <a:r>
              <a:rPr lang="en-US" dirty="0" smtClean="0">
                <a:solidFill>
                  <a:srgbClr val="000000"/>
                </a:solidFill>
              </a:rPr>
              <a:t>Preselection: </a:t>
            </a:r>
            <a:r>
              <a:rPr lang="en-US" b="1" dirty="0" smtClean="0">
                <a:solidFill>
                  <a:schemeClr val="tx1"/>
                </a:solidFill>
              </a:rPr>
              <a:t>eτ</a:t>
            </a:r>
            <a:r>
              <a:rPr lang="en-US" b="1" baseline="-25000" dirty="0" smtClean="0">
                <a:solidFill>
                  <a:schemeClr val="tx1"/>
                </a:solidFill>
              </a:rPr>
              <a:t>μ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624681" y="1527175"/>
            <a:ext cx="8504238" cy="4572000"/>
          </a:xfrm>
        </p:spPr>
        <p:txBody>
          <a:bodyPr>
            <a:normAutofit/>
          </a:bodyPr>
          <a:lstStyle/>
          <a:p>
            <a:r>
              <a:rPr lang="en-US" sz="2000"/>
              <a:t>SingleEle25 trigger (trigger efficiency in data applied to MC</a:t>
            </a:r>
            <a:r>
              <a:rPr lang="en-US" sz="2000" smtClean="0"/>
              <a:t>)</a:t>
            </a:r>
            <a:endParaRPr lang="en-US" sz="2000" dirty="0" smtClean="0"/>
          </a:p>
          <a:p>
            <a:endParaRPr lang="en-US" sz="2000" dirty="0"/>
          </a:p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</a:rPr>
              <a:t>Electron</a:t>
            </a:r>
            <a:r>
              <a:rPr lang="en-US" sz="2000" dirty="0"/>
              <a:t>: </a:t>
            </a:r>
            <a:r>
              <a:rPr lang="en-US" sz="2000" dirty="0" err="1"/>
              <a:t>p</a:t>
            </a:r>
            <a:r>
              <a:rPr lang="en-US" sz="2000" baseline="-25000" dirty="0" err="1"/>
              <a:t>T</a:t>
            </a:r>
            <a:r>
              <a:rPr lang="en-US" sz="2000" dirty="0"/>
              <a:t> &gt; </a:t>
            </a:r>
            <a:r>
              <a:rPr lang="en-US" sz="2000" dirty="0" smtClean="0"/>
              <a:t>26 </a:t>
            </a:r>
            <a:r>
              <a:rPr lang="en-US" sz="2000" dirty="0" err="1"/>
              <a:t>GeV</a:t>
            </a:r>
            <a:r>
              <a:rPr lang="en-US" sz="2000" dirty="0"/>
              <a:t>, </a:t>
            </a:r>
            <a:r>
              <a:rPr lang="en-US" sz="2000" dirty="0" smtClean="0"/>
              <a:t>|</a:t>
            </a:r>
            <a:r>
              <a:rPr lang="en-US" sz="2000" dirty="0">
                <a:latin typeface="Symbol" charset="2"/>
                <a:cs typeface="Symbol" charset="2"/>
              </a:rPr>
              <a:t>h</a:t>
            </a:r>
            <a:r>
              <a:rPr lang="en-US" sz="2000" dirty="0" smtClean="0"/>
              <a:t>| </a:t>
            </a:r>
            <a:r>
              <a:rPr lang="en-US" sz="2000" dirty="0"/>
              <a:t>&lt; 2.1, ID WP80, </a:t>
            </a:r>
            <a:r>
              <a:rPr lang="en-US" sz="2000" dirty="0" err="1"/>
              <a:t>iso</a:t>
            </a:r>
            <a:r>
              <a:rPr lang="en-US" sz="2000" dirty="0"/>
              <a:t> &lt; 0.10, passes conversion veto and charge ID tight, max 1 missing hit</a:t>
            </a:r>
          </a:p>
          <a:p>
            <a:r>
              <a:rPr lang="en-US" sz="2000" b="1" dirty="0" err="1">
                <a:solidFill>
                  <a:srgbClr val="AC0000"/>
                </a:solidFill>
              </a:rPr>
              <a:t>Muon</a:t>
            </a:r>
            <a:r>
              <a:rPr lang="en-US" sz="2000" dirty="0"/>
              <a:t>: </a:t>
            </a:r>
            <a:r>
              <a:rPr lang="en-US" sz="2000" dirty="0" err="1"/>
              <a:t>pT</a:t>
            </a:r>
            <a:r>
              <a:rPr lang="en-US" sz="2000" dirty="0"/>
              <a:t> &gt; 10 </a:t>
            </a:r>
            <a:r>
              <a:rPr lang="en-US" sz="2000" dirty="0" err="1"/>
              <a:t>GeV</a:t>
            </a:r>
            <a:r>
              <a:rPr lang="en-US" sz="2000" dirty="0"/>
              <a:t>, </a:t>
            </a:r>
            <a:r>
              <a:rPr lang="en-US" sz="2000" dirty="0" smtClean="0"/>
              <a:t>|</a:t>
            </a:r>
            <a:r>
              <a:rPr lang="en-US" sz="2000" dirty="0">
                <a:latin typeface="Symbol" charset="2"/>
                <a:cs typeface="Symbol" charset="2"/>
              </a:rPr>
              <a:t>h</a:t>
            </a:r>
            <a:r>
              <a:rPr lang="en-US" sz="2000" dirty="0" smtClean="0"/>
              <a:t>|</a:t>
            </a:r>
            <a:r>
              <a:rPr lang="en-US" sz="2000" dirty="0"/>
              <a:t>&lt;2.4, medium ICHEP ID, </a:t>
            </a:r>
            <a:r>
              <a:rPr lang="en-US" sz="2000" dirty="0" err="1"/>
              <a:t>iso</a:t>
            </a:r>
            <a:r>
              <a:rPr lang="en-US" sz="2000" dirty="0"/>
              <a:t> &lt; </a:t>
            </a:r>
            <a:r>
              <a:rPr lang="en-US" sz="2000" dirty="0" smtClean="0"/>
              <a:t>0.15</a:t>
            </a:r>
          </a:p>
          <a:p>
            <a:endParaRPr lang="en-US" sz="2000" dirty="0"/>
          </a:p>
          <a:p>
            <a:r>
              <a:rPr lang="en-US" sz="2000" dirty="0" err="1"/>
              <a:t>Muon</a:t>
            </a:r>
            <a:r>
              <a:rPr lang="en-US" sz="2000" dirty="0"/>
              <a:t> and electron are </a:t>
            </a:r>
            <a:r>
              <a:rPr lang="en-US" sz="2000" b="1" dirty="0">
                <a:solidFill>
                  <a:srgbClr val="AC0000"/>
                </a:solidFill>
              </a:rPr>
              <a:t>OS</a:t>
            </a:r>
            <a:r>
              <a:rPr lang="en-US" sz="2000" dirty="0"/>
              <a:t> and separated by at least </a:t>
            </a:r>
            <a:r>
              <a:rPr lang="en-US" sz="2000" dirty="0" smtClean="0">
                <a:latin typeface="Symbol" charset="2"/>
                <a:cs typeface="Symbol" charset="2"/>
              </a:rPr>
              <a:t>D</a:t>
            </a:r>
            <a:r>
              <a:rPr lang="en-US" sz="2000" dirty="0" smtClean="0"/>
              <a:t>R</a:t>
            </a:r>
            <a:r>
              <a:rPr lang="en-US" sz="2000" dirty="0"/>
              <a:t>=</a:t>
            </a:r>
            <a:r>
              <a:rPr lang="en-US" sz="2000" dirty="0" smtClean="0"/>
              <a:t>0.3</a:t>
            </a:r>
          </a:p>
          <a:p>
            <a:endParaRPr lang="en-US" sz="2000" dirty="0"/>
          </a:p>
          <a:p>
            <a:r>
              <a:rPr lang="en-US" sz="2000" dirty="0" err="1"/>
              <a:t>Muon</a:t>
            </a:r>
            <a:r>
              <a:rPr lang="en-US" sz="2000" dirty="0"/>
              <a:t>, electron, and tau vetoes </a:t>
            </a:r>
            <a:r>
              <a:rPr lang="en-US" sz="2000" dirty="0" smtClean="0"/>
              <a:t>applied</a:t>
            </a:r>
            <a:endParaRPr lang="en-US" sz="2000" dirty="0"/>
          </a:p>
          <a:p>
            <a:r>
              <a:rPr lang="en-US" sz="2000" b="1" dirty="0" err="1" smtClean="0">
                <a:solidFill>
                  <a:srgbClr val="AC0000"/>
                </a:solidFill>
              </a:rPr>
              <a:t>Btag</a:t>
            </a:r>
            <a:r>
              <a:rPr lang="en-US" sz="2000" b="1" dirty="0" smtClean="0">
                <a:solidFill>
                  <a:srgbClr val="AC0000"/>
                </a:solidFill>
              </a:rPr>
              <a:t> </a:t>
            </a:r>
            <a:r>
              <a:rPr lang="en-US" sz="2000" b="1" dirty="0">
                <a:solidFill>
                  <a:srgbClr val="AC0000"/>
                </a:solidFill>
              </a:rPr>
              <a:t>veto </a:t>
            </a:r>
            <a:r>
              <a:rPr lang="en-US" sz="2000" dirty="0" smtClean="0"/>
              <a:t>applied (jets with </a:t>
            </a:r>
            <a:r>
              <a:rPr lang="en-US" sz="2000" dirty="0" err="1" smtClean="0"/>
              <a:t>p</a:t>
            </a:r>
            <a:r>
              <a:rPr lang="en-US" sz="2000" baseline="-25000" dirty="0" err="1" smtClean="0"/>
              <a:t>T</a:t>
            </a:r>
            <a:r>
              <a:rPr lang="en-US" sz="2000" dirty="0" smtClean="0"/>
              <a:t> &gt; 20 GeV passing medium CSV)</a:t>
            </a:r>
            <a:endParaRPr lang="en-US" sz="2000" dirty="0"/>
          </a:p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HEXO Meeting, 11/21/16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Nabarun Dev (University of Notre Dame)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592245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7E824-90D5-194D-8B5C-C8C2C73FE486}" type="slidenum">
              <a:rPr lang="en-US" smtClean="0"/>
              <a:t>67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228600"/>
            <a:ext cx="8534400" cy="758825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Misidentified </a:t>
            </a:r>
            <a:r>
              <a:rPr lang="en-US" dirty="0" err="1" smtClean="0">
                <a:solidFill>
                  <a:srgbClr val="000000"/>
                </a:solidFill>
              </a:rPr>
              <a:t>background:</a:t>
            </a:r>
            <a:r>
              <a:rPr lang="en-US" b="1" dirty="0" err="1">
                <a:solidFill>
                  <a:schemeClr val="tx1"/>
                </a:solidFill>
              </a:rPr>
              <a:t>eτ</a:t>
            </a:r>
            <a:r>
              <a:rPr lang="en-US" b="1" baseline="-25000" dirty="0" err="1">
                <a:solidFill>
                  <a:schemeClr val="tx1"/>
                </a:solidFill>
              </a:rPr>
              <a:t>μ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533041" y="1189038"/>
            <a:ext cx="8229600" cy="4910137"/>
          </a:xfrm>
        </p:spPr>
        <p:txBody>
          <a:bodyPr>
            <a:normAutofit fontScale="85000" lnSpcReduction="20000"/>
          </a:bodyPr>
          <a:lstStyle/>
          <a:p>
            <a:r>
              <a:rPr lang="en-US" sz="2400" dirty="0" smtClean="0"/>
              <a:t>Similar as used in SM </a:t>
            </a:r>
            <a:r>
              <a:rPr lang="en-US" sz="2400" dirty="0" err="1" smtClean="0"/>
              <a:t>H</a:t>
            </a:r>
            <a:r>
              <a:rPr lang="en-US" sz="2400" dirty="0" err="1" smtClean="0">
                <a:sym typeface="Wingdings"/>
              </a:rPr>
              <a:t></a:t>
            </a:r>
            <a:r>
              <a:rPr lang="en-US" sz="2400" dirty="0" err="1" smtClean="0">
                <a:latin typeface="Symbol" charset="2"/>
                <a:cs typeface="Symbol" charset="2"/>
                <a:sym typeface="Wingdings"/>
              </a:rPr>
              <a:t>tt</a:t>
            </a:r>
            <a:endParaRPr lang="en-US" sz="2400" dirty="0" smtClean="0">
              <a:latin typeface="Symbol" charset="2"/>
              <a:cs typeface="Symbol" charset="2"/>
              <a:sym typeface="Wingdings"/>
            </a:endParaRPr>
          </a:p>
          <a:p>
            <a:endParaRPr lang="en-US" sz="2400" dirty="0">
              <a:sym typeface="Wingdings"/>
            </a:endParaRPr>
          </a:p>
          <a:p>
            <a:r>
              <a:rPr lang="en-US" sz="2400" dirty="0" err="1" smtClean="0">
                <a:sym typeface="Wingdings"/>
              </a:rPr>
              <a:t>W+jets</a:t>
            </a:r>
            <a:r>
              <a:rPr lang="en-US" sz="2400" dirty="0" smtClean="0">
                <a:sym typeface="Wingdings"/>
              </a:rPr>
              <a:t> is taken directly from MC (stitched samples)</a:t>
            </a:r>
          </a:p>
          <a:p>
            <a:endParaRPr lang="en-US" sz="2400" dirty="0">
              <a:sym typeface="Wingdings"/>
            </a:endParaRPr>
          </a:p>
          <a:p>
            <a:r>
              <a:rPr lang="en-US" sz="2400" dirty="0" smtClean="0">
                <a:sym typeface="Wingdings"/>
              </a:rPr>
              <a:t>QCD is taken </a:t>
            </a:r>
            <a:r>
              <a:rPr lang="en-US" sz="2400" smtClean="0">
                <a:sym typeface="Wingdings"/>
              </a:rPr>
              <a:t>as the </a:t>
            </a:r>
            <a:r>
              <a:rPr lang="en-US" sz="2400" dirty="0" smtClean="0">
                <a:sym typeface="Wingdings"/>
              </a:rPr>
              <a:t>difference between data and MC </a:t>
            </a:r>
            <a:r>
              <a:rPr lang="en-US" sz="2400" smtClean="0">
                <a:sym typeface="Wingdings"/>
              </a:rPr>
              <a:t>in the </a:t>
            </a:r>
            <a:r>
              <a:rPr lang="en-US" sz="2400" dirty="0" smtClean="0">
                <a:sym typeface="Wingdings"/>
              </a:rPr>
              <a:t>LS isolated region, and is scaled by an OS/LS SF equal to 2.30 (</a:t>
            </a:r>
            <a:r>
              <a:rPr lang="en-US" sz="2400" dirty="0" err="1" smtClean="0">
                <a:sym typeface="Wingdings"/>
              </a:rPr>
              <a:t>cf</a:t>
            </a:r>
            <a:r>
              <a:rPr lang="en-US" sz="2400" dirty="0" smtClean="0">
                <a:sym typeface="Wingdings"/>
              </a:rPr>
              <a:t> HIG-16-037)</a:t>
            </a:r>
          </a:p>
          <a:p>
            <a:endParaRPr lang="en-US" sz="2400" dirty="0">
              <a:sym typeface="Wingdings"/>
            </a:endParaRPr>
          </a:p>
          <a:p>
            <a:r>
              <a:rPr lang="en-US" sz="2400" dirty="0" smtClean="0">
                <a:sym typeface="Wingdings"/>
              </a:rPr>
              <a:t>Compared </a:t>
            </a:r>
            <a:r>
              <a:rPr lang="en-US" sz="2400" smtClean="0">
                <a:sym typeface="Wingdings"/>
              </a:rPr>
              <a:t>to the </a:t>
            </a:r>
            <a:r>
              <a:rPr lang="en-US" sz="2400" dirty="0" smtClean="0">
                <a:sym typeface="Wingdings"/>
              </a:rPr>
              <a:t>fake </a:t>
            </a:r>
            <a:r>
              <a:rPr lang="en-US" sz="2400" smtClean="0">
                <a:sym typeface="Wingdings"/>
              </a:rPr>
              <a:t>rate method</a:t>
            </a:r>
            <a:r>
              <a:rPr lang="en-US" sz="2400" dirty="0" smtClean="0">
                <a:sym typeface="Wingdings"/>
              </a:rPr>
              <a:t>:</a:t>
            </a:r>
          </a:p>
          <a:p>
            <a:pPr lvl="1"/>
            <a:r>
              <a:rPr lang="en-US" sz="1900" dirty="0" smtClean="0"/>
              <a:t>+: Better statistical precision/smaller weights </a:t>
            </a:r>
          </a:p>
          <a:p>
            <a:pPr lvl="1"/>
            <a:r>
              <a:rPr lang="en-US" sz="1900" dirty="0" smtClean="0">
                <a:sym typeface="Wingdings"/>
              </a:rPr>
              <a:t>+: Does not rely on a signal-contaminated control region (important signal contamination if tight denominator in fake rate measurement)</a:t>
            </a:r>
          </a:p>
          <a:p>
            <a:pPr lvl="1"/>
            <a:r>
              <a:rPr lang="en-US" sz="1900" dirty="0" smtClean="0">
                <a:sym typeface="Wingdings"/>
              </a:rPr>
              <a:t>+: Better prediction/observation agreement </a:t>
            </a:r>
          </a:p>
          <a:p>
            <a:pPr lvl="1"/>
            <a:r>
              <a:rPr lang="en-US" sz="1900" dirty="0" smtClean="0">
                <a:sym typeface="Wingdings"/>
              </a:rPr>
              <a:t>-: Not fully data-</a:t>
            </a:r>
            <a:r>
              <a:rPr lang="en-US" sz="1900" smtClean="0">
                <a:sym typeface="Wingdings"/>
              </a:rPr>
              <a:t>driven method</a:t>
            </a:r>
            <a:endParaRPr lang="en-US" sz="1900" dirty="0" smtClean="0">
              <a:sym typeface="Wingdings"/>
            </a:endParaRPr>
          </a:p>
          <a:p>
            <a:pPr lvl="1"/>
            <a:r>
              <a:rPr lang="en-US" sz="1900" dirty="0" smtClean="0">
                <a:sym typeface="Wingdings"/>
              </a:rPr>
              <a:t>-: Not similar </a:t>
            </a:r>
            <a:r>
              <a:rPr lang="en-US" sz="1900" smtClean="0">
                <a:sym typeface="Wingdings"/>
              </a:rPr>
              <a:t>to the </a:t>
            </a:r>
            <a:r>
              <a:rPr lang="en-US" sz="1900" dirty="0" smtClean="0">
                <a:sym typeface="Wingdings"/>
              </a:rPr>
              <a:t>final </a:t>
            </a:r>
            <a:r>
              <a:rPr lang="en-US" sz="1900" smtClean="0">
                <a:sym typeface="Wingdings"/>
              </a:rPr>
              <a:t>states with </a:t>
            </a:r>
            <a:r>
              <a:rPr lang="en-US" sz="1900" smtClean="0">
                <a:latin typeface="Symbol" charset="2"/>
                <a:cs typeface="Symbol" charset="2"/>
                <a:sym typeface="Wingdings"/>
              </a:rPr>
              <a:t>t</a:t>
            </a:r>
            <a:r>
              <a:rPr lang="en-US" sz="1900" baseline="-25000" smtClean="0">
                <a:sym typeface="Wingdings"/>
              </a:rPr>
              <a:t>h</a:t>
            </a:r>
            <a:endParaRPr lang="en-US" sz="1900" baseline="-25000" dirty="0" smtClean="0">
              <a:sym typeface="Wingdings"/>
            </a:endParaRPr>
          </a:p>
          <a:p>
            <a:pPr lvl="1"/>
            <a:endParaRPr lang="en-US" sz="1900" dirty="0">
              <a:sym typeface="Wingdings"/>
            </a:endParaRPr>
          </a:p>
          <a:p>
            <a:r>
              <a:rPr lang="en-US" sz="2300" dirty="0" smtClean="0">
                <a:sym typeface="Wingdings"/>
              </a:rPr>
              <a:t>In any </a:t>
            </a:r>
            <a:r>
              <a:rPr lang="en-US" sz="2300" smtClean="0">
                <a:sym typeface="Wingdings"/>
              </a:rPr>
              <a:t>case the </a:t>
            </a:r>
            <a:r>
              <a:rPr lang="en-US" sz="2300" dirty="0" smtClean="0">
                <a:sym typeface="Wingdings"/>
              </a:rPr>
              <a:t>reducible background is very small </a:t>
            </a:r>
            <a:r>
              <a:rPr lang="en-US" sz="2300" smtClean="0">
                <a:sym typeface="Wingdings"/>
              </a:rPr>
              <a:t>in the </a:t>
            </a:r>
            <a:r>
              <a:rPr lang="en-US" sz="2300" dirty="0" smtClean="0">
                <a:sym typeface="Wingdings"/>
              </a:rPr>
              <a:t>eµ final state</a:t>
            </a:r>
          </a:p>
          <a:p>
            <a:pPr lvl="1"/>
            <a:endParaRPr lang="en-US" sz="200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HEXO Meeting, 11/21/16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Nabarun Dev (University of Notre Dame)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32734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7E824-90D5-194D-8B5C-C8C2C73FE486}" type="slidenum">
              <a:rPr lang="en-US" smtClean="0"/>
              <a:t>68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61314"/>
            <a:ext cx="8534400" cy="758825"/>
          </a:xfrm>
        </p:spPr>
        <p:txBody>
          <a:bodyPr/>
          <a:lstStyle/>
          <a:p>
            <a:r>
              <a:rPr lang="en-US" dirty="0" smtClean="0">
                <a:solidFill>
                  <a:srgbClr val="000000"/>
                </a:solidFill>
              </a:rPr>
              <a:t>Preselection: </a:t>
            </a:r>
            <a:r>
              <a:rPr lang="en-US" b="1" dirty="0" smtClean="0">
                <a:solidFill>
                  <a:schemeClr val="tx1"/>
                </a:solidFill>
              </a:rPr>
              <a:t>eτ</a:t>
            </a:r>
            <a:r>
              <a:rPr lang="en-US" b="1" baseline="-25000" dirty="0" smtClean="0">
                <a:solidFill>
                  <a:schemeClr val="tx1"/>
                </a:solidFill>
              </a:rPr>
              <a:t>μ</a:t>
            </a:r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idx="4294967295"/>
          </p:nvPr>
        </p:nvSpPr>
        <p:spPr>
          <a:xfrm>
            <a:off x="6569075" y="1143000"/>
            <a:ext cx="2574925" cy="4983163"/>
          </a:xfrm>
        </p:spPr>
        <p:txBody>
          <a:bodyPr>
            <a:normAutofit/>
          </a:bodyPr>
          <a:lstStyle/>
          <a:p>
            <a:endParaRPr lang="en-US" sz="2000" dirty="0">
              <a:solidFill>
                <a:srgbClr val="3C3C3F"/>
              </a:solidFill>
            </a:endParaRPr>
          </a:p>
          <a:p>
            <a:pPr marL="0" indent="0">
              <a:buNone/>
            </a:pPr>
            <a:endParaRPr lang="en-US" sz="2000" dirty="0">
              <a:solidFill>
                <a:srgbClr val="3C3C3F"/>
              </a:solidFill>
            </a:endParaRPr>
          </a:p>
          <a:p>
            <a:endParaRPr lang="en-US" sz="2000" dirty="0">
              <a:solidFill>
                <a:srgbClr val="3C3C3F"/>
              </a:solidFill>
            </a:endParaRPr>
          </a:p>
        </p:txBody>
      </p:sp>
      <p:pic>
        <p:nvPicPr>
          <p:cNvPr id="5" name="Picture 4" descr="emu_em_0jet_preselecti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956" y="876440"/>
            <a:ext cx="2676515" cy="2573572"/>
          </a:xfrm>
          <a:prstGeom prst="rect">
            <a:avLst/>
          </a:prstGeom>
        </p:spPr>
      </p:pic>
      <p:pic>
        <p:nvPicPr>
          <p:cNvPr id="6" name="Picture 5" descr="emu_em_1jet_preselecti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471" y="876440"/>
            <a:ext cx="2676516" cy="2573572"/>
          </a:xfrm>
          <a:prstGeom prst="rect">
            <a:avLst/>
          </a:prstGeom>
        </p:spPr>
      </p:pic>
      <p:pic>
        <p:nvPicPr>
          <p:cNvPr id="7" name="Picture 6" descr="emu_em_2jet_gg_preselectio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955" y="3672017"/>
            <a:ext cx="2676515" cy="2573572"/>
          </a:xfrm>
          <a:prstGeom prst="rect">
            <a:avLst/>
          </a:prstGeom>
        </p:spPr>
      </p:pic>
      <p:pic>
        <p:nvPicPr>
          <p:cNvPr id="8" name="Picture 7" descr="emu_em_2jet_vbf_preselection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471" y="3672017"/>
            <a:ext cx="2676516" cy="2573573"/>
          </a:xfrm>
          <a:prstGeom prst="rect">
            <a:avLst/>
          </a:prstGeom>
        </p:spPr>
      </p:pic>
      <p:sp>
        <p:nvSpPr>
          <p:cNvPr id="17" name="Content Placeholder 2"/>
          <p:cNvSpPr txBox="1">
            <a:spLocks/>
          </p:cNvSpPr>
          <p:nvPr/>
        </p:nvSpPr>
        <p:spPr>
          <a:xfrm>
            <a:off x="6165620" y="1353636"/>
            <a:ext cx="2521179" cy="47725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tx1"/>
              </a:buClr>
              <a:buFont typeface="Wingdings" charset="2"/>
              <a:buChar char="§"/>
              <a:defRPr sz="3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chemeClr val="tx1"/>
              </a:buClr>
              <a:buFont typeface="Wingdings" charset="2"/>
              <a:buChar char="§"/>
              <a:defRPr sz="2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chemeClr val="tx1"/>
              </a:buClr>
              <a:buFont typeface="Wingdings" charset="2"/>
              <a:buChar char="§"/>
              <a:defRPr sz="2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chemeClr val="tx1"/>
              </a:buClr>
              <a:buFont typeface="Wingdings" charset="2"/>
              <a:buChar char="§"/>
              <a:defRPr sz="20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chemeClr val="tx1"/>
              </a:buClr>
              <a:buFont typeface="Wingdings" charset="2"/>
              <a:buChar char="§"/>
              <a:defRPr sz="20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/>
              <a:t>Good data/MC agreement </a:t>
            </a:r>
            <a:r>
              <a:rPr lang="en-US" sz="2000" smtClean="0"/>
              <a:t>in the </a:t>
            </a:r>
            <a:r>
              <a:rPr lang="en-US" sz="2000" dirty="0" err="1" smtClean="0"/>
              <a:t>unblinded</a:t>
            </a:r>
            <a:r>
              <a:rPr lang="en-US" sz="2000" dirty="0" smtClean="0"/>
              <a:t> regions</a:t>
            </a:r>
          </a:p>
          <a:p>
            <a:endParaRPr lang="en-US" sz="2000" dirty="0" smtClean="0"/>
          </a:p>
          <a:p>
            <a:r>
              <a:rPr lang="en-US" sz="2000" dirty="0" smtClean="0"/>
              <a:t>Only statistical uncertainty shown</a:t>
            </a:r>
            <a:endParaRPr lang="en-US" sz="200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HEXO Meeting, 11/21/16</a:t>
            </a:r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Nabarun Dev (University of Notre Dame)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74038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7E824-90D5-194D-8B5C-C8C2C73FE486}" type="slidenum">
              <a:rPr lang="en-US" smtClean="0"/>
              <a:t>69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230920" y="46630"/>
            <a:ext cx="8534400" cy="758825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000000"/>
                </a:solidFill>
              </a:rPr>
              <a:t>Misidentified </a:t>
            </a:r>
            <a:r>
              <a:rPr lang="en-US" sz="2800" dirty="0" err="1" smtClean="0">
                <a:solidFill>
                  <a:srgbClr val="000000"/>
                </a:solidFill>
              </a:rPr>
              <a:t>background:</a:t>
            </a:r>
            <a:r>
              <a:rPr lang="en-US" sz="2800" b="1" dirty="0" err="1">
                <a:solidFill>
                  <a:schemeClr val="tx1"/>
                </a:solidFill>
              </a:rPr>
              <a:t>eτ</a:t>
            </a:r>
            <a:r>
              <a:rPr lang="en-US" sz="2800" b="1" baseline="-25000" dirty="0" err="1">
                <a:solidFill>
                  <a:schemeClr val="tx1"/>
                </a:solidFill>
              </a:rPr>
              <a:t>μ</a:t>
            </a:r>
            <a:r>
              <a:rPr lang="en-US" sz="2800" dirty="0" smtClean="0">
                <a:solidFill>
                  <a:srgbClr val="000000"/>
                </a:solidFill>
              </a:rPr>
              <a:t> fake rate method</a:t>
            </a:r>
            <a:endParaRPr lang="en-US" sz="2800" dirty="0">
              <a:solidFill>
                <a:srgbClr val="0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276777" y="805455"/>
            <a:ext cx="8229600" cy="4525962"/>
          </a:xfrm>
        </p:spPr>
        <p:txBody>
          <a:bodyPr>
            <a:normAutofit/>
          </a:bodyPr>
          <a:lstStyle/>
          <a:p>
            <a:r>
              <a:rPr lang="en-US" sz="2000" dirty="0" smtClean="0"/>
              <a:t>Cross-check</a:t>
            </a:r>
            <a:r>
              <a:rPr lang="en-US" sz="2000" smtClean="0"/>
              <a:t>: The </a:t>
            </a:r>
            <a:r>
              <a:rPr lang="en-US" sz="2000" dirty="0" smtClean="0"/>
              <a:t>reducible background (</a:t>
            </a:r>
            <a:r>
              <a:rPr lang="en-US" sz="2000" dirty="0" err="1" smtClean="0"/>
              <a:t>W+jets</a:t>
            </a:r>
            <a:r>
              <a:rPr lang="en-US" sz="2000" dirty="0" smtClean="0"/>
              <a:t> and QCD) can also be </a:t>
            </a:r>
            <a:r>
              <a:rPr lang="en-US" sz="2000" smtClean="0"/>
              <a:t>measured with the </a:t>
            </a:r>
            <a:r>
              <a:rPr lang="en-US" sz="2000" dirty="0" smtClean="0"/>
              <a:t>fake </a:t>
            </a:r>
            <a:r>
              <a:rPr lang="en-US" sz="2000" smtClean="0"/>
              <a:t>rate method</a:t>
            </a:r>
            <a:endParaRPr lang="en-US" sz="2000" dirty="0" smtClean="0"/>
          </a:p>
          <a:p>
            <a:r>
              <a:rPr lang="en-US" sz="2000" dirty="0" smtClean="0"/>
              <a:t>Signal region on top and validation in LS region below</a:t>
            </a:r>
            <a:endParaRPr lang="en-US" sz="2000" dirty="0"/>
          </a:p>
        </p:txBody>
      </p:sp>
      <p:pic>
        <p:nvPicPr>
          <p:cNvPr id="5" name="Picture 4" descr="mcoll_et_h0_R1_nomina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484" y="1955397"/>
            <a:ext cx="2127758" cy="2059305"/>
          </a:xfrm>
          <a:prstGeom prst="rect">
            <a:avLst/>
          </a:prstGeom>
        </p:spPr>
      </p:pic>
      <p:pic>
        <p:nvPicPr>
          <p:cNvPr id="6" name="Picture 5" descr="mcoll_et_h1_R1_nomina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8242" y="1955397"/>
            <a:ext cx="2127759" cy="2059305"/>
          </a:xfrm>
          <a:prstGeom prst="rect">
            <a:avLst/>
          </a:prstGeom>
        </p:spPr>
      </p:pic>
      <p:pic>
        <p:nvPicPr>
          <p:cNvPr id="7" name="Picture 6" descr="mcoll_et_h3_R1_nominal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3760" y="1955397"/>
            <a:ext cx="2127758" cy="2059305"/>
          </a:xfrm>
          <a:prstGeom prst="rect">
            <a:avLst/>
          </a:prstGeom>
        </p:spPr>
      </p:pic>
      <p:pic>
        <p:nvPicPr>
          <p:cNvPr id="8" name="Picture 7" descr="mcoll_et_h2_R1_nominal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6001" y="1955397"/>
            <a:ext cx="2127759" cy="2059305"/>
          </a:xfrm>
          <a:prstGeom prst="rect">
            <a:avLst/>
          </a:prstGeom>
        </p:spPr>
      </p:pic>
      <p:pic>
        <p:nvPicPr>
          <p:cNvPr id="9" name="Picture 8" descr="mcoll_et_h0_R2_nominal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484" y="4277552"/>
            <a:ext cx="2127758" cy="2059304"/>
          </a:xfrm>
          <a:prstGeom prst="rect">
            <a:avLst/>
          </a:prstGeom>
        </p:spPr>
      </p:pic>
      <p:pic>
        <p:nvPicPr>
          <p:cNvPr id="10" name="Picture 9" descr="mcoll_et_h1_R2_nominal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8241" y="4277552"/>
            <a:ext cx="2127759" cy="2059306"/>
          </a:xfrm>
          <a:prstGeom prst="rect">
            <a:avLst/>
          </a:prstGeom>
        </p:spPr>
      </p:pic>
      <p:pic>
        <p:nvPicPr>
          <p:cNvPr id="11" name="Picture 10" descr="mcoll_et_h2_R2_nominal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6001" y="4277552"/>
            <a:ext cx="2127760" cy="2059306"/>
          </a:xfrm>
          <a:prstGeom prst="rect">
            <a:avLst/>
          </a:prstGeom>
        </p:spPr>
      </p:pic>
      <p:pic>
        <p:nvPicPr>
          <p:cNvPr id="12" name="Picture 11" descr="mcoll_et_h3_R2_nominal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3761" y="4277552"/>
            <a:ext cx="2127757" cy="2059304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>
            <a:off x="230920" y="4127417"/>
            <a:ext cx="84887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31801" y="4984439"/>
            <a:ext cx="577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</a:t>
            </a:r>
            <a:r>
              <a:rPr lang="en-US" b="1" dirty="0" smtClean="0"/>
              <a:t>S</a:t>
            </a:r>
            <a:endParaRPr lang="en-US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131801" y="2936370"/>
            <a:ext cx="577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</a:t>
            </a:r>
            <a:r>
              <a:rPr lang="en-US" b="1" dirty="0" smtClean="0"/>
              <a:t>S</a:t>
            </a:r>
            <a:endParaRPr lang="en-US" b="1" dirty="0"/>
          </a:p>
        </p:txBody>
      </p:sp>
      <p:sp>
        <p:nvSpPr>
          <p:cNvPr id="16" name="Date Placeholder 1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HEXO Meeting, 11/21/16</a:t>
            </a:r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Nabarun Dev (University of Notre Dame)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5770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24800" y="57045"/>
            <a:ext cx="61897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/>
              <a:t>Dataset and MC Samples</a:t>
            </a:r>
            <a:endParaRPr lang="en-US" sz="2800" b="1" dirty="0"/>
          </a:p>
        </p:txBody>
      </p:sp>
      <p:graphicFrame>
        <p:nvGraphicFramePr>
          <p:cNvPr id="3" name="object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1580263"/>
              </p:ext>
            </p:extLst>
          </p:nvPr>
        </p:nvGraphicFramePr>
        <p:xfrm>
          <a:off x="263304" y="2652598"/>
          <a:ext cx="8572848" cy="3265773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051186"/>
                <a:gridCol w="4802088"/>
                <a:gridCol w="2719574"/>
              </a:tblGrid>
              <a:tr h="351117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Process</a:t>
                      </a:r>
                      <a:endParaRPr sz="1100" b="1" dirty="0">
                        <a:latin typeface="+mn-lt"/>
                        <a:cs typeface="Arial"/>
                      </a:endParaRPr>
                    </a:p>
                  </a:txBody>
                  <a:tcPr marL="0" marR="0" marT="0" marB="0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6990" algn="ctr">
                        <a:lnSpc>
                          <a:spcPct val="100000"/>
                        </a:lnSpc>
                        <a:spcBef>
                          <a:spcPts val="385"/>
                        </a:spcBef>
                      </a:pPr>
                      <a:r>
                        <a:rPr lang="en-US" sz="1100" dirty="0" smtClean="0"/>
                        <a:t>Sample </a:t>
                      </a:r>
                      <a:r>
                        <a:rPr lang="en-US" sz="1100" baseline="0" dirty="0" smtClean="0"/>
                        <a:t>Name</a:t>
                      </a:r>
                      <a:endParaRPr sz="1100" b="1" dirty="0">
                        <a:latin typeface="+mn-lt"/>
                        <a:cs typeface="Arial"/>
                      </a:endParaRPr>
                    </a:p>
                  </a:txBody>
                  <a:tcPr marL="0" marR="0" marT="0" marB="0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05410" algn="ctr">
                        <a:lnSpc>
                          <a:spcPts val="2850"/>
                        </a:lnSpc>
                        <a:tabLst>
                          <a:tab pos="448945" algn="l"/>
                        </a:tabLst>
                      </a:pPr>
                      <a:r>
                        <a:rPr lang="en-US" sz="1100" baseline="0" dirty="0" smtClean="0"/>
                        <a:t>Cross-section (</a:t>
                      </a:r>
                      <a:r>
                        <a:rPr lang="en-US" sz="1100" baseline="0" dirty="0" err="1" smtClean="0"/>
                        <a:t>pb</a:t>
                      </a:r>
                      <a:r>
                        <a:rPr lang="en-US" sz="1100" baseline="0" dirty="0" smtClean="0"/>
                        <a:t>)</a:t>
                      </a:r>
                      <a:endParaRPr sz="1100" b="1" i="0" baseline="0" dirty="0">
                        <a:latin typeface="+mn-lt"/>
                        <a:cs typeface="Arial"/>
                      </a:endParaRPr>
                    </a:p>
                  </a:txBody>
                  <a:tcPr marL="0" marR="0" marT="0" marB="0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8797">
                <a:tc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000" dirty="0"/>
                        <a:t>LFV</a:t>
                      </a:r>
                      <a:r>
                        <a:rPr sz="1000" spc="-100" dirty="0"/>
                        <a:t> </a:t>
                      </a:r>
                      <a:r>
                        <a:rPr sz="1000" dirty="0" smtClean="0"/>
                        <a:t>Signal</a:t>
                      </a:r>
                      <a:r>
                        <a:rPr lang="en-US" sz="1000" dirty="0" smtClean="0"/>
                        <a:t> (</a:t>
                      </a:r>
                      <a:r>
                        <a:rPr lang="en-US" sz="1000" i="1" dirty="0" smtClean="0"/>
                        <a:t>μτ)</a:t>
                      </a:r>
                      <a:endParaRPr sz="1000" dirty="0">
                        <a:latin typeface="+mn-lt"/>
                        <a:cs typeface="Arial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000" spc="-25" dirty="0" smtClean="0"/>
                        <a:t>GluGlu_LFV_HTo</a:t>
                      </a:r>
                      <a:r>
                        <a:rPr lang="en-US" sz="1000" spc="-25" dirty="0" smtClean="0"/>
                        <a:t>Mu</a:t>
                      </a:r>
                      <a:r>
                        <a:rPr sz="1000" spc="-25" dirty="0" smtClean="0"/>
                        <a:t>Tau_M125_13TeV_powheg_pythia8</a:t>
                      </a:r>
                      <a:endParaRPr sz="1000" dirty="0"/>
                    </a:p>
                    <a:p>
                      <a:pPr marL="4699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000" spc="-30" dirty="0" smtClean="0"/>
                        <a:t>VBF_LFV_HTo</a:t>
                      </a:r>
                      <a:r>
                        <a:rPr lang="en-US" sz="1000" spc="-30" dirty="0" smtClean="0"/>
                        <a:t>Mu</a:t>
                      </a:r>
                      <a:r>
                        <a:rPr sz="1000" spc="-30" dirty="0" smtClean="0"/>
                        <a:t>Tau_M125_13TeV_powheg_pythia8</a:t>
                      </a:r>
                      <a:endParaRPr sz="1000" dirty="0">
                        <a:latin typeface="+mn-lt"/>
                        <a:cs typeface="Arial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000" dirty="0" smtClean="0"/>
                        <a:t>4</a:t>
                      </a:r>
                      <a:r>
                        <a:rPr lang="en-US" sz="1000" dirty="0" smtClean="0"/>
                        <a:t>4.14*</a:t>
                      </a:r>
                      <a:endParaRPr sz="1000" dirty="0"/>
                    </a:p>
                    <a:p>
                      <a:pPr marL="46990">
                        <a:lnSpc>
                          <a:spcPts val="1410"/>
                        </a:lnSpc>
                      </a:pPr>
                      <a:r>
                        <a:rPr sz="1000" dirty="0" smtClean="0"/>
                        <a:t>3.</a:t>
                      </a:r>
                      <a:r>
                        <a:rPr lang="en-US" sz="1000" dirty="0" smtClean="0"/>
                        <a:t>782</a:t>
                      </a:r>
                      <a:endParaRPr sz="1000" dirty="0">
                        <a:latin typeface="+mn-lt"/>
                        <a:cs typeface="Arial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38797">
                <a:tc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000" dirty="0"/>
                        <a:t>LFV</a:t>
                      </a:r>
                      <a:r>
                        <a:rPr sz="1000" spc="-100" dirty="0"/>
                        <a:t> </a:t>
                      </a:r>
                      <a:r>
                        <a:rPr sz="1000" dirty="0" smtClean="0"/>
                        <a:t>Signal</a:t>
                      </a:r>
                      <a:r>
                        <a:rPr lang="en-US" sz="1000" dirty="0" smtClean="0"/>
                        <a:t> (</a:t>
                      </a:r>
                      <a:r>
                        <a:rPr lang="en-US" sz="1000" i="1" dirty="0" smtClean="0"/>
                        <a:t>eτ)</a:t>
                      </a:r>
                      <a:endParaRPr sz="1000" dirty="0">
                        <a:latin typeface="+mn-lt"/>
                        <a:cs typeface="Arial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000" spc="-25" dirty="0" smtClean="0"/>
                        <a:t>GluGlu_LFV_HTo</a:t>
                      </a:r>
                      <a:r>
                        <a:rPr lang="en-US" sz="1000" spc="-25" dirty="0" smtClean="0"/>
                        <a:t>Mu</a:t>
                      </a:r>
                      <a:r>
                        <a:rPr sz="1000" spc="-25" dirty="0" smtClean="0"/>
                        <a:t>Tau_M125_13TeV_powheg_pythia8</a:t>
                      </a:r>
                      <a:endParaRPr sz="1000" dirty="0"/>
                    </a:p>
                    <a:p>
                      <a:pPr marL="4699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000" spc="-30" dirty="0" smtClean="0"/>
                        <a:t>VBF_LFV_HTo</a:t>
                      </a:r>
                      <a:r>
                        <a:rPr lang="en-US" sz="1000" spc="-30" dirty="0" smtClean="0"/>
                        <a:t>Mu</a:t>
                      </a:r>
                      <a:r>
                        <a:rPr sz="1000" spc="-30" dirty="0" smtClean="0"/>
                        <a:t>Tau_M125_13TeV_powheg_pythia8</a:t>
                      </a:r>
                      <a:endParaRPr sz="1000" dirty="0">
                        <a:latin typeface="+mn-lt"/>
                        <a:cs typeface="Arial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000" dirty="0" smtClean="0"/>
                        <a:t>4</a:t>
                      </a:r>
                      <a:r>
                        <a:rPr lang="en-US" sz="1000" dirty="0" smtClean="0"/>
                        <a:t>4.14*</a:t>
                      </a:r>
                      <a:endParaRPr sz="1000" dirty="0"/>
                    </a:p>
                    <a:p>
                      <a:pPr marL="46990">
                        <a:lnSpc>
                          <a:spcPts val="1410"/>
                        </a:lnSpc>
                      </a:pPr>
                      <a:r>
                        <a:rPr sz="1000" dirty="0" smtClean="0"/>
                        <a:t>3.</a:t>
                      </a:r>
                      <a:r>
                        <a:rPr lang="en-US" sz="1000" dirty="0" smtClean="0"/>
                        <a:t>782</a:t>
                      </a:r>
                      <a:endParaRPr sz="1000" dirty="0">
                        <a:latin typeface="+mn-lt"/>
                        <a:cs typeface="Arial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26477">
                <a:tc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000" dirty="0"/>
                        <a:t>SM</a:t>
                      </a:r>
                      <a:r>
                        <a:rPr sz="1000" spc="-100" dirty="0"/>
                        <a:t> </a:t>
                      </a:r>
                      <a:r>
                        <a:rPr sz="1000" dirty="0"/>
                        <a:t>Higgs</a:t>
                      </a:r>
                      <a:endParaRPr sz="1000" dirty="0">
                        <a:latin typeface="+mn-lt"/>
                        <a:cs typeface="Arial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000" spc="-25" smtClean="0"/>
                        <a:t>GluGluHToTauTau_M125_13TeV_powheg_pythia8</a:t>
                      </a:r>
                      <a:endParaRPr sz="1000" dirty="0"/>
                    </a:p>
                    <a:p>
                      <a:pPr marL="4699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000" spc="-30" smtClean="0"/>
                        <a:t>VBFHToTauTau_M125_13TeV_powheg_pythia8</a:t>
                      </a:r>
                      <a:endParaRPr sz="1000" dirty="0">
                        <a:latin typeface="+mn-lt"/>
                        <a:cs typeface="Arial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  <a:spcBef>
                          <a:spcPts val="415"/>
                        </a:spcBef>
                      </a:pPr>
                      <a:r>
                        <a:rPr sz="1000" dirty="0" smtClean="0"/>
                        <a:t>4</a:t>
                      </a:r>
                      <a:r>
                        <a:rPr lang="en-US" sz="1000" dirty="0" smtClean="0"/>
                        <a:t>4.14   ( Updated to  </a:t>
                      </a:r>
                      <a:r>
                        <a:rPr lang="en-US" sz="1000" dirty="0" smtClean="0">
                          <a:hlinkClick r:id="rId2"/>
                        </a:rPr>
                        <a:t>Yellow Report 4,2016</a:t>
                      </a:r>
                      <a:r>
                        <a:rPr lang="en-US" sz="1000" dirty="0" smtClean="0"/>
                        <a:t>)</a:t>
                      </a:r>
                      <a:endParaRPr sz="1000" dirty="0"/>
                    </a:p>
                    <a:p>
                      <a:pPr marL="46990">
                        <a:lnSpc>
                          <a:spcPts val="1410"/>
                        </a:lnSpc>
                      </a:pPr>
                      <a:r>
                        <a:rPr sz="1000" dirty="0" smtClean="0"/>
                        <a:t>3.</a:t>
                      </a:r>
                      <a:r>
                        <a:rPr lang="en-US" sz="1000" dirty="0" smtClean="0"/>
                        <a:t>782</a:t>
                      </a:r>
                      <a:endParaRPr sz="1000" dirty="0">
                        <a:latin typeface="+mn-lt"/>
                        <a:cs typeface="Arial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73880">
                <a:tc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000" dirty="0"/>
                        <a:t>WJets</a:t>
                      </a:r>
                      <a:endParaRPr sz="1000" dirty="0">
                        <a:latin typeface="+mn-lt"/>
                        <a:cs typeface="Arial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000" spc="-15" dirty="0" smtClean="0"/>
                        <a:t>W</a:t>
                      </a:r>
                      <a:r>
                        <a:rPr lang="en-US" sz="1000" spc="-15" dirty="0" smtClean="0"/>
                        <a:t>j</a:t>
                      </a:r>
                      <a:r>
                        <a:rPr sz="1000" spc="-15" dirty="0" smtClean="0"/>
                        <a:t>ets(1234Jets</a:t>
                      </a:r>
                      <a:r>
                        <a:rPr sz="1000" spc="-15" dirty="0"/>
                        <a:t>)ToLNu_TuneCUETP8M1_13TeV-madgraphMLM-</a:t>
                      </a:r>
                      <a:r>
                        <a:rPr sz="1000" spc="-15" dirty="0" smtClean="0"/>
                        <a:t>pythia8</a:t>
                      </a:r>
                      <a:endParaRPr sz="1000" dirty="0">
                        <a:latin typeface="+mn-lt"/>
                        <a:cs typeface="Arial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  <a:spcBef>
                          <a:spcPts val="380"/>
                        </a:spcBef>
                      </a:pPr>
                      <a:r>
                        <a:rPr sz="1000" spc="-5" dirty="0"/>
                        <a:t>61526;  </a:t>
                      </a:r>
                      <a:r>
                        <a:rPr sz="1000" spc="-20" dirty="0"/>
                        <a:t>11670.0;  </a:t>
                      </a:r>
                      <a:r>
                        <a:rPr sz="1000" spc="-5" dirty="0"/>
                        <a:t>3804.8;  </a:t>
                      </a:r>
                      <a:r>
                        <a:rPr sz="1000" spc="-20" dirty="0"/>
                        <a:t>1155.3; </a:t>
                      </a:r>
                      <a:r>
                        <a:rPr sz="1000" spc="35" dirty="0"/>
                        <a:t> </a:t>
                      </a:r>
                      <a:r>
                        <a:rPr sz="1000" dirty="0"/>
                        <a:t>587.6</a:t>
                      </a:r>
                      <a:endParaRPr sz="1000" dirty="0">
                        <a:latin typeface="+mn-lt"/>
                        <a:cs typeface="Arial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73881">
                <a:tc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000" dirty="0"/>
                        <a:t>DYJets</a:t>
                      </a:r>
                      <a:endParaRPr sz="1000" dirty="0">
                        <a:latin typeface="+mn-lt"/>
                        <a:cs typeface="Arial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000" spc="-15" dirty="0"/>
                        <a:t>DYJets(1234Jets)ToLL_M-50_TuneCUETP8M1_13TeV-madgraphMLM</a:t>
                      </a:r>
                      <a:r>
                        <a:rPr sz="1000" spc="-15"/>
                        <a:t>-</a:t>
                      </a:r>
                      <a:r>
                        <a:rPr sz="1000" spc="-15" smtClean="0"/>
                        <a:t>pythia</a:t>
                      </a:r>
                      <a:r>
                        <a:rPr lang="en-US" sz="1000" spc="-15" smtClean="0"/>
                        <a:t>8</a:t>
                      </a:r>
                      <a:endParaRPr sz="1000" spc="-15" dirty="0" smtClean="0"/>
                    </a:p>
                  </a:txBody>
                  <a:tcPr marL="0" marR="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000" spc="-5" dirty="0"/>
                        <a:t>5765.4 </a:t>
                      </a:r>
                      <a:r>
                        <a:rPr lang="en-US" sz="1000" spc="-5" dirty="0" smtClean="0"/>
                        <a:t>;</a:t>
                      </a:r>
                      <a:r>
                        <a:rPr sz="1000" spc="-5" dirty="0" smtClean="0"/>
                        <a:t>1</a:t>
                      </a:r>
                      <a:r>
                        <a:rPr lang="en-US" sz="1000" spc="-5" dirty="0" smtClean="0"/>
                        <a:t>178</a:t>
                      </a:r>
                      <a:r>
                        <a:rPr sz="1000" spc="-5" dirty="0" smtClean="0"/>
                        <a:t>.</a:t>
                      </a:r>
                      <a:r>
                        <a:rPr lang="en-US" sz="1000" spc="-5" dirty="0" smtClean="0"/>
                        <a:t>24;</a:t>
                      </a:r>
                      <a:r>
                        <a:rPr sz="1000" spc="-5" dirty="0" smtClean="0"/>
                        <a:t>  </a:t>
                      </a:r>
                      <a:r>
                        <a:rPr lang="en-US" sz="1000" spc="-5" dirty="0" smtClean="0"/>
                        <a:t>386</a:t>
                      </a:r>
                      <a:r>
                        <a:rPr sz="1000" spc="-5" dirty="0" smtClean="0"/>
                        <a:t>.</a:t>
                      </a:r>
                      <a:r>
                        <a:rPr lang="en-US" sz="1000" spc="-5" dirty="0" smtClean="0"/>
                        <a:t>04</a:t>
                      </a:r>
                      <a:r>
                        <a:rPr lang="en-US" sz="1000" spc="-5" baseline="0" dirty="0" smtClean="0"/>
                        <a:t> </a:t>
                      </a:r>
                      <a:r>
                        <a:rPr sz="1000" spc="-5" dirty="0" smtClean="0"/>
                        <a:t>;  1</a:t>
                      </a:r>
                      <a:r>
                        <a:rPr lang="en-US" sz="1000" spc="-5" dirty="0" smtClean="0"/>
                        <a:t>18.08</a:t>
                      </a:r>
                      <a:r>
                        <a:rPr sz="1000" spc="-5" dirty="0" smtClean="0"/>
                        <a:t>;</a:t>
                      </a:r>
                      <a:r>
                        <a:rPr sz="1000" dirty="0" smtClean="0"/>
                        <a:t>6</a:t>
                      </a:r>
                      <a:r>
                        <a:rPr lang="en-US" sz="1000" dirty="0" smtClean="0"/>
                        <a:t>3.56;</a:t>
                      </a:r>
                      <a:r>
                        <a:rPr lang="en-US" sz="1000" baseline="0" dirty="0" smtClean="0"/>
                        <a:t> </a:t>
                      </a:r>
                      <a:endParaRPr sz="1000" dirty="0">
                        <a:latin typeface="+mn-lt"/>
                        <a:cs typeface="Arial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73881">
                <a:tc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000" dirty="0"/>
                        <a:t>TTJets</a:t>
                      </a:r>
                      <a:endParaRPr sz="1000" dirty="0">
                        <a:latin typeface="+mn-lt"/>
                        <a:cs typeface="Arial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000" spc="-20" dirty="0"/>
                        <a:t>TT_TuneCUETP8M1_13TeV-powheg</a:t>
                      </a:r>
                      <a:r>
                        <a:rPr sz="1000" spc="-20"/>
                        <a:t>-</a:t>
                      </a:r>
                      <a:r>
                        <a:rPr sz="1000" spc="-20" smtClean="0"/>
                        <a:t>pythia8</a:t>
                      </a:r>
                      <a:endParaRPr sz="1000" dirty="0">
                        <a:latin typeface="+mn-lt"/>
                        <a:cs typeface="Arial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1000" dirty="0" smtClean="0"/>
                        <a:t>8</a:t>
                      </a:r>
                      <a:r>
                        <a:rPr lang="en-US" sz="1000" dirty="0" smtClean="0"/>
                        <a:t>31</a:t>
                      </a:r>
                      <a:endParaRPr sz="1000" dirty="0">
                        <a:latin typeface="+mn-lt"/>
                        <a:cs typeface="Arial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73880">
                <a:tc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000" dirty="0"/>
                        <a:t>WW</a:t>
                      </a:r>
                      <a:endParaRPr sz="1000" dirty="0">
                        <a:latin typeface="+mn-lt"/>
                        <a:cs typeface="Arial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000" spc="-35" dirty="0"/>
                        <a:t>WW_TuneCUETP8M1_13TeV-</a:t>
                      </a:r>
                      <a:r>
                        <a:rPr sz="1000" spc="-35" dirty="0" smtClean="0"/>
                        <a:t>pythia8</a:t>
                      </a:r>
                      <a:endParaRPr sz="1000" dirty="0">
                        <a:latin typeface="+mn-lt"/>
                        <a:cs typeface="Arial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1000" spc="-25" dirty="0"/>
                        <a:t>118.7</a:t>
                      </a:r>
                      <a:endParaRPr sz="1000">
                        <a:latin typeface="+mn-lt"/>
                        <a:cs typeface="Arial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73880">
                <a:tc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000" dirty="0"/>
                        <a:t>WZ</a:t>
                      </a:r>
                      <a:endParaRPr sz="1000" dirty="0">
                        <a:latin typeface="+mn-lt"/>
                        <a:cs typeface="Arial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000" spc="-30" dirty="0"/>
                        <a:t>WZ_TuneCUETP8M1_13TeV-</a:t>
                      </a:r>
                      <a:r>
                        <a:rPr sz="1000" spc="-30" dirty="0" smtClean="0"/>
                        <a:t>pythia8</a:t>
                      </a:r>
                      <a:endParaRPr sz="1000" dirty="0">
                        <a:latin typeface="+mn-lt"/>
                        <a:cs typeface="Arial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  <a:spcBef>
                          <a:spcPts val="440"/>
                        </a:spcBef>
                      </a:pPr>
                      <a:r>
                        <a:rPr sz="1000" dirty="0"/>
                        <a:t>47.13</a:t>
                      </a:r>
                      <a:endParaRPr sz="1000">
                        <a:latin typeface="+mn-lt"/>
                        <a:cs typeface="Arial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73881">
                <a:tc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000" dirty="0"/>
                        <a:t>ZZ</a:t>
                      </a:r>
                      <a:endParaRPr sz="1000" dirty="0">
                        <a:latin typeface="+mn-lt"/>
                        <a:cs typeface="Arial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000" spc="-30" dirty="0"/>
                        <a:t>ZZ_TuneCUETP8M1_13TeV-</a:t>
                      </a:r>
                      <a:r>
                        <a:rPr sz="1000" spc="-30" dirty="0" smtClean="0"/>
                        <a:t>pythia8</a:t>
                      </a:r>
                      <a:endParaRPr sz="1000" dirty="0">
                        <a:latin typeface="+mn-lt"/>
                        <a:cs typeface="Arial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000" dirty="0"/>
                        <a:t>16.523</a:t>
                      </a:r>
                      <a:endParaRPr sz="1000" dirty="0">
                        <a:latin typeface="+mn-lt"/>
                        <a:cs typeface="Arial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38797">
                <a:tc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lang="en-US" sz="1000" spc="-25" dirty="0" smtClean="0"/>
                        <a:t>Single Top</a:t>
                      </a:r>
                      <a:endParaRPr sz="1000" dirty="0">
                        <a:latin typeface="+mn-lt"/>
                        <a:cs typeface="Arial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000" spc="-15" dirty="0"/>
                        <a:t>ST_tW_antitop_5f_inclusiveDecays_13TeV-powheg-</a:t>
                      </a:r>
                      <a:r>
                        <a:rPr sz="1000" spc="-15" dirty="0" smtClean="0"/>
                        <a:t>pythia8_TuneCUETP8M1</a:t>
                      </a:r>
                      <a:endParaRPr sz="1000" dirty="0"/>
                    </a:p>
                    <a:p>
                      <a:pPr marL="4699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000" spc="-15" dirty="0"/>
                        <a:t>ST_tW_top_5f_inclusiveDecays_13TeV-powheg-</a:t>
                      </a:r>
                      <a:r>
                        <a:rPr sz="1000" spc="-15" dirty="0" smtClean="0"/>
                        <a:t>pythia8_TuneCUETP8M1</a:t>
                      </a:r>
                      <a:endParaRPr sz="1000" dirty="0">
                        <a:latin typeface="+mn-lt"/>
                        <a:cs typeface="Arial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000" dirty="0"/>
                        <a:t>35.6</a:t>
                      </a:r>
                    </a:p>
                    <a:p>
                      <a:pPr marL="46990">
                        <a:lnSpc>
                          <a:spcPts val="1410"/>
                        </a:lnSpc>
                      </a:pPr>
                      <a:r>
                        <a:rPr sz="1000" dirty="0"/>
                        <a:t>35.6</a:t>
                      </a:r>
                      <a:endParaRPr sz="1000" dirty="0">
                        <a:latin typeface="+mn-lt"/>
                        <a:cs typeface="Arial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8095">
                <a:tc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000" dirty="0"/>
                        <a:t>Wgamma</a:t>
                      </a:r>
                      <a:endParaRPr sz="1000" dirty="0">
                        <a:latin typeface="+mn-lt"/>
                        <a:cs typeface="Arial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000" spc="-20" dirty="0"/>
                        <a:t>WGstarToLNuEE_012Jets_13TeV-madgraph</a:t>
                      </a:r>
                      <a:endParaRPr sz="1000" dirty="0">
                        <a:latin typeface="+mn-lt"/>
                        <a:cs typeface="Arial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  <a:spcBef>
                          <a:spcPts val="434"/>
                        </a:spcBef>
                      </a:pPr>
                      <a:r>
                        <a:rPr sz="1000" spc="-30" dirty="0"/>
                        <a:t>11.7</a:t>
                      </a:r>
                      <a:endParaRPr sz="1000" dirty="0">
                        <a:latin typeface="+mn-lt"/>
                        <a:cs typeface="Arial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47839">
                <a:tc>
                  <a:txBody>
                    <a:bodyPr/>
                    <a:lstStyle/>
                    <a:p>
                      <a:endParaRPr sz="1000" dirty="0">
                        <a:latin typeface="+mn-lt"/>
                        <a:cs typeface="Arial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1000" spc="-15" dirty="0"/>
                        <a:t>WGstarToLNuMuMu_012Jets_13TeV-madgraph</a:t>
                      </a:r>
                      <a:endParaRPr sz="1000" dirty="0">
                        <a:latin typeface="+mn-lt"/>
                        <a:cs typeface="Arial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</a:pPr>
                      <a:r>
                        <a:rPr sz="1000" dirty="0"/>
                        <a:t>3.8</a:t>
                      </a:r>
                      <a:endParaRPr sz="1000" dirty="0">
                        <a:latin typeface="+mn-lt"/>
                        <a:cs typeface="Arial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55745">
                <a:tc>
                  <a:txBody>
                    <a:bodyPr/>
                    <a:lstStyle/>
                    <a:p>
                      <a:endParaRPr sz="1000" dirty="0">
                        <a:latin typeface="+mn-lt"/>
                        <a:cs typeface="Arial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kumimoji="0" lang="en-US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WGToLNuG_TuneCUETP8M1_13TeV-amcatnloFXFX-pythia8</a:t>
                      </a:r>
                      <a:endParaRPr sz="1000" dirty="0">
                        <a:latin typeface="+mn-lt"/>
                        <a:cs typeface="Arial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</a:pPr>
                      <a:r>
                        <a:rPr sz="1000" dirty="0"/>
                        <a:t>495.36</a:t>
                      </a:r>
                      <a:endParaRPr sz="1000" dirty="0">
                        <a:latin typeface="+mn-lt"/>
                        <a:cs typeface="Arial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HEXO Meeting, 11/21/16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Nabarun Dev (University of Notre Dame)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5D6C6F1-BE17-0D4A-9B0D-BD1CDA04D743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236020" y="6006289"/>
            <a:ext cx="688316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*We assume SM Higgs cross sections</a:t>
            </a:r>
            <a:endParaRPr lang="en-US" sz="1100" dirty="0"/>
          </a:p>
        </p:txBody>
      </p:sp>
      <p:sp>
        <p:nvSpPr>
          <p:cNvPr id="10" name="TextBox 9"/>
          <p:cNvSpPr txBox="1"/>
          <p:nvPr/>
        </p:nvSpPr>
        <p:spPr>
          <a:xfrm>
            <a:off x="304800" y="580265"/>
            <a:ext cx="7644286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Ø"/>
            </a:pPr>
            <a:r>
              <a:rPr lang="en-US" sz="1700" dirty="0" smtClean="0"/>
              <a:t>Dataset: 20.1/fb golden JSON data collected in 2016 (Run B/C/D/E/F)</a:t>
            </a:r>
          </a:p>
          <a:p>
            <a:pPr marL="742950" lvl="1" indent="-285750">
              <a:buFont typeface="Wingdings" charset="2"/>
              <a:buChar char="Ø"/>
            </a:pPr>
            <a:r>
              <a:rPr lang="en-US" sz="1700" dirty="0" err="1" smtClean="0"/>
              <a:t>SingleMuon</a:t>
            </a:r>
            <a:r>
              <a:rPr lang="en-US" sz="1700" dirty="0" smtClean="0"/>
              <a:t> dataset used for both  </a:t>
            </a:r>
            <a:r>
              <a:rPr lang="en-US" sz="1600" b="1" i="1" dirty="0" smtClean="0">
                <a:solidFill>
                  <a:srgbClr val="000000"/>
                </a:solidFill>
              </a:rPr>
              <a:t>μτ</a:t>
            </a:r>
            <a:r>
              <a:rPr lang="en-US" sz="1600" i="1" dirty="0" smtClean="0"/>
              <a:t> </a:t>
            </a:r>
            <a:r>
              <a:rPr lang="en-US" sz="1700" dirty="0" smtClean="0"/>
              <a:t>channels</a:t>
            </a:r>
          </a:p>
          <a:p>
            <a:pPr marL="742950" lvl="1" indent="-285750">
              <a:buFont typeface="Wingdings" charset="2"/>
              <a:buChar char="Ø"/>
            </a:pPr>
            <a:r>
              <a:rPr lang="en-US" sz="1700" dirty="0" err="1" smtClean="0"/>
              <a:t>SingleElectron</a:t>
            </a:r>
            <a:r>
              <a:rPr lang="en-US" sz="1700" dirty="0" smtClean="0"/>
              <a:t> dataset used for </a:t>
            </a:r>
            <a:r>
              <a:rPr lang="en-US" sz="1600" b="1" i="1" dirty="0" err="1" smtClean="0"/>
              <a:t>eτ</a:t>
            </a:r>
            <a:r>
              <a:rPr lang="en-US" sz="1600" i="1" dirty="0" smtClean="0"/>
              <a:t> channels</a:t>
            </a:r>
            <a:endParaRPr lang="en-US" sz="1700" dirty="0" smtClean="0"/>
          </a:p>
          <a:p>
            <a:pPr marL="285750" indent="-285750">
              <a:buFont typeface="Wingdings" charset="2"/>
              <a:buChar char="Ø"/>
            </a:pPr>
            <a:endParaRPr lang="en-US" sz="1700" dirty="0"/>
          </a:p>
        </p:txBody>
      </p:sp>
      <p:sp>
        <p:nvSpPr>
          <p:cNvPr id="11" name="TextBox 10"/>
          <p:cNvSpPr txBox="1"/>
          <p:nvPr/>
        </p:nvSpPr>
        <p:spPr>
          <a:xfrm>
            <a:off x="263304" y="1503595"/>
            <a:ext cx="8572848" cy="14619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Ø"/>
            </a:pPr>
            <a:r>
              <a:rPr lang="en-US" sz="1700" dirty="0" smtClean="0"/>
              <a:t>Signal events simulated using pythia8</a:t>
            </a:r>
          </a:p>
          <a:p>
            <a:endParaRPr lang="en-US" dirty="0" smtClean="0"/>
          </a:p>
          <a:p>
            <a:pPr marL="285750" indent="-285750">
              <a:buFont typeface="Wingdings" charset="2"/>
              <a:buChar char="Ø"/>
            </a:pPr>
            <a:r>
              <a:rPr lang="en-US" sz="1700" dirty="0" err="1" smtClean="0"/>
              <a:t>Drell</a:t>
            </a:r>
            <a:r>
              <a:rPr lang="en-US" sz="1700" dirty="0"/>
              <a:t>-Yan </a:t>
            </a:r>
            <a:r>
              <a:rPr lang="en-US" sz="1700" dirty="0" smtClean="0"/>
              <a:t>and </a:t>
            </a:r>
            <a:r>
              <a:rPr lang="en-US" sz="1700" dirty="0" err="1" smtClean="0"/>
              <a:t>Wjets</a:t>
            </a:r>
            <a:r>
              <a:rPr lang="en-US" sz="1700" dirty="0" smtClean="0"/>
              <a:t>: </a:t>
            </a:r>
            <a:r>
              <a:rPr lang="en-US" sz="1700" dirty="0" err="1" smtClean="0"/>
              <a:t>Madgraph</a:t>
            </a:r>
            <a:r>
              <a:rPr lang="en-US" sz="1700" dirty="0" smtClean="0"/>
              <a:t> samples inclusive </a:t>
            </a:r>
            <a:r>
              <a:rPr lang="en-US" sz="1700" dirty="0"/>
              <a:t>and exclusive </a:t>
            </a:r>
            <a:r>
              <a:rPr lang="en-US" sz="1700" dirty="0" smtClean="0"/>
              <a:t>binned in number of jets</a:t>
            </a:r>
            <a:r>
              <a:rPr lang="en-US" sz="1600" dirty="0" smtClean="0"/>
              <a:t>)</a:t>
            </a:r>
          </a:p>
          <a:p>
            <a:r>
              <a:rPr lang="en-US" dirty="0" smtClean="0"/>
              <a:t> 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545781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7E824-90D5-194D-8B5C-C8C2C73FE486}" type="slidenum">
              <a:rPr lang="en-US" smtClean="0"/>
              <a:t>70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50482" y="-844"/>
            <a:ext cx="8534400" cy="758825"/>
          </a:xfrm>
        </p:spPr>
        <p:txBody>
          <a:bodyPr/>
          <a:lstStyle/>
          <a:p>
            <a:r>
              <a:rPr lang="en-US" dirty="0" smtClean="0">
                <a:solidFill>
                  <a:srgbClr val="000000"/>
                </a:solidFill>
              </a:rPr>
              <a:t>Selection optimization: </a:t>
            </a:r>
            <a:r>
              <a:rPr lang="en-US" b="1" dirty="0" smtClean="0">
                <a:solidFill>
                  <a:schemeClr val="tx1"/>
                </a:solidFill>
              </a:rPr>
              <a:t>eτ</a:t>
            </a:r>
            <a:r>
              <a:rPr lang="en-US" b="1" baseline="-25000" dirty="0" smtClean="0">
                <a:solidFill>
                  <a:schemeClr val="tx1"/>
                </a:solidFill>
              </a:rPr>
              <a:t>μ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219488" y="1039019"/>
            <a:ext cx="2973388" cy="725487"/>
          </a:xfrm>
        </p:spPr>
        <p:txBody>
          <a:bodyPr>
            <a:normAutofit/>
          </a:bodyPr>
          <a:lstStyle/>
          <a:p>
            <a:pPr>
              <a:buFont typeface="Arial"/>
              <a:buChar char="•"/>
            </a:pPr>
            <a:r>
              <a:rPr lang="en-US" sz="2000" dirty="0" err="1" smtClean="0">
                <a:solidFill>
                  <a:srgbClr val="000000"/>
                </a:solidFill>
              </a:rPr>
              <a:t>m</a:t>
            </a:r>
            <a:r>
              <a:rPr lang="en-US" sz="2000" baseline="-25000" dirty="0" err="1" smtClean="0">
                <a:solidFill>
                  <a:srgbClr val="000000"/>
                </a:solidFill>
              </a:rPr>
              <a:t>T</a:t>
            </a:r>
            <a:r>
              <a:rPr lang="en-US" sz="2000" dirty="0" smtClean="0">
                <a:solidFill>
                  <a:srgbClr val="000000"/>
                </a:solidFill>
              </a:rPr>
              <a:t>(</a:t>
            </a:r>
            <a:r>
              <a:rPr lang="en-US" sz="2000" dirty="0" err="1" smtClean="0">
                <a:solidFill>
                  <a:srgbClr val="000000"/>
                </a:solidFill>
              </a:rPr>
              <a:t>e,MET</a:t>
            </a:r>
            <a:r>
              <a:rPr lang="en-US" sz="2000" dirty="0" smtClean="0">
                <a:solidFill>
                  <a:srgbClr val="000000"/>
                </a:solidFill>
              </a:rPr>
              <a:t>) &gt; 60 </a:t>
            </a:r>
            <a:r>
              <a:rPr lang="en-US" sz="2000" dirty="0" err="1" smtClean="0">
                <a:solidFill>
                  <a:srgbClr val="000000"/>
                </a:solidFill>
              </a:rPr>
              <a:t>GeV</a:t>
            </a:r>
            <a:endParaRPr lang="en-US" sz="2000" dirty="0">
              <a:solidFill>
                <a:srgbClr val="000000"/>
              </a:solidFill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380629" y="1053460"/>
            <a:ext cx="2973604" cy="7256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tx1"/>
              </a:buClr>
              <a:buFont typeface="Wingdings" charset="2"/>
              <a:buChar char="§"/>
              <a:defRPr sz="3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chemeClr val="tx1"/>
              </a:buClr>
              <a:buFont typeface="Wingdings" charset="2"/>
              <a:buChar char="§"/>
              <a:defRPr sz="2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chemeClr val="tx1"/>
              </a:buClr>
              <a:buFont typeface="Wingdings" charset="2"/>
              <a:buChar char="§"/>
              <a:defRPr sz="2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chemeClr val="tx1"/>
              </a:buClr>
              <a:buFont typeface="Wingdings" charset="2"/>
              <a:buChar char="§"/>
              <a:defRPr sz="20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chemeClr val="tx1"/>
              </a:buClr>
              <a:buFont typeface="Wingdings" charset="2"/>
              <a:buChar char="§"/>
              <a:defRPr sz="20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/>
              <a:buChar char="•"/>
            </a:pPr>
            <a:r>
              <a:rPr lang="en-US" sz="2000" dirty="0" err="1" smtClean="0">
                <a:solidFill>
                  <a:srgbClr val="000000"/>
                </a:solidFill>
                <a:latin typeface="Symbol" charset="2"/>
                <a:cs typeface="Symbol" charset="2"/>
              </a:rPr>
              <a:t>Df</a:t>
            </a:r>
            <a:r>
              <a:rPr lang="en-US" sz="2000" dirty="0" smtClean="0">
                <a:solidFill>
                  <a:srgbClr val="000000"/>
                </a:solidFill>
              </a:rPr>
              <a:t>(µ,MET) &lt; 1.0</a:t>
            </a:r>
            <a:endParaRPr lang="en-US" sz="2000" dirty="0">
              <a:solidFill>
                <a:srgbClr val="000000"/>
              </a:solidFill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354233" y="1053460"/>
            <a:ext cx="2973604" cy="7256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tx1"/>
              </a:buClr>
              <a:buFont typeface="Wingdings" charset="2"/>
              <a:buChar char="§"/>
              <a:defRPr sz="3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chemeClr val="tx1"/>
              </a:buClr>
              <a:buFont typeface="Wingdings" charset="2"/>
              <a:buChar char="§"/>
              <a:defRPr sz="2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chemeClr val="tx1"/>
              </a:buClr>
              <a:buFont typeface="Wingdings" charset="2"/>
              <a:buChar char="§"/>
              <a:defRPr sz="2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chemeClr val="tx1"/>
              </a:buClr>
              <a:buFont typeface="Wingdings" charset="2"/>
              <a:buChar char="§"/>
              <a:defRPr sz="20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chemeClr val="tx1"/>
              </a:buClr>
              <a:buFont typeface="Wingdings" charset="2"/>
              <a:buChar char="§"/>
              <a:defRPr sz="20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/>
              <a:buChar char="•"/>
            </a:pPr>
            <a:r>
              <a:rPr lang="en-US" sz="2000" dirty="0" err="1" smtClean="0">
                <a:solidFill>
                  <a:srgbClr val="000000"/>
                </a:solidFill>
              </a:rPr>
              <a:t>P</a:t>
            </a:r>
            <a:r>
              <a:rPr lang="en-US" sz="2000" baseline="-25000" dirty="0" err="1" smtClean="0">
                <a:solidFill>
                  <a:srgbClr val="000000"/>
                </a:solidFill>
                <a:latin typeface="Symbol" charset="2"/>
                <a:cs typeface="Symbol" charset="2"/>
              </a:rPr>
              <a:t>z</a:t>
            </a:r>
            <a:r>
              <a:rPr lang="en-US" sz="2000" dirty="0" smtClean="0">
                <a:solidFill>
                  <a:srgbClr val="000000"/>
                </a:solidFill>
              </a:rPr>
              <a:t> &gt; -60 </a:t>
            </a:r>
            <a:r>
              <a:rPr lang="en-US" sz="2000" dirty="0" err="1" smtClean="0">
                <a:solidFill>
                  <a:srgbClr val="000000"/>
                </a:solidFill>
              </a:rPr>
              <a:t>GeV</a:t>
            </a:r>
            <a:endParaRPr lang="en-US" sz="2000" dirty="0">
              <a:solidFill>
                <a:srgbClr val="000000"/>
              </a:solidFill>
            </a:endParaRPr>
          </a:p>
        </p:txBody>
      </p:sp>
      <p:pic>
        <p:nvPicPr>
          <p:cNvPr id="7" name="Picture 6" descr="emu_em_0jet_pzet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9883" y="1625866"/>
            <a:ext cx="2446917" cy="2352805"/>
          </a:xfrm>
          <a:prstGeom prst="rect">
            <a:avLst/>
          </a:prstGeom>
        </p:spPr>
      </p:pic>
      <p:pic>
        <p:nvPicPr>
          <p:cNvPr id="8" name="Picture 7" descr="emu_em_2jet_gg_pzeta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9882" y="4034514"/>
            <a:ext cx="2446918" cy="2352806"/>
          </a:xfrm>
          <a:prstGeom prst="rect">
            <a:avLst/>
          </a:prstGeom>
        </p:spPr>
      </p:pic>
      <p:pic>
        <p:nvPicPr>
          <p:cNvPr id="9" name="Picture 8" descr="emu_em_0jet_dphimumet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5342" y="1625866"/>
            <a:ext cx="2453348" cy="2358989"/>
          </a:xfrm>
          <a:prstGeom prst="rect">
            <a:avLst/>
          </a:prstGeom>
        </p:spPr>
      </p:pic>
      <p:pic>
        <p:nvPicPr>
          <p:cNvPr id="10" name="Picture 9" descr="emu_em_1jet_dphimumet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5342" y="4020720"/>
            <a:ext cx="2453348" cy="2358988"/>
          </a:xfrm>
          <a:prstGeom prst="rect">
            <a:avLst/>
          </a:prstGeom>
        </p:spPr>
      </p:pic>
      <p:pic>
        <p:nvPicPr>
          <p:cNvPr id="11" name="Picture 10" descr="emu_em_0jet_mt1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739" y="1632050"/>
            <a:ext cx="2446917" cy="2352805"/>
          </a:xfrm>
          <a:prstGeom prst="rect">
            <a:avLst/>
          </a:prstGeom>
        </p:spPr>
      </p:pic>
      <p:pic>
        <p:nvPicPr>
          <p:cNvPr id="12" name="Picture 11" descr="emu_em_2jet_gg_mt1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739" y="3984855"/>
            <a:ext cx="2446919" cy="2352807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>
            <a:off x="3029272" y="999059"/>
            <a:ext cx="0" cy="523332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6070707" y="982207"/>
            <a:ext cx="0" cy="523332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HEXO Meeting, 11/21/16</a:t>
            </a:r>
            <a:endParaRPr lang="en-US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Nabarun Dev (University of Notre Dame)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29447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7E824-90D5-194D-8B5C-C8C2C73FE486}" type="slidenum">
              <a:rPr lang="en-US" smtClean="0"/>
              <a:t>71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30951"/>
            <a:ext cx="8534400" cy="758825"/>
          </a:xfrm>
        </p:spPr>
        <p:txBody>
          <a:bodyPr/>
          <a:lstStyle/>
          <a:p>
            <a:r>
              <a:rPr lang="en-US" dirty="0" smtClean="0">
                <a:solidFill>
                  <a:srgbClr val="000000"/>
                </a:solidFill>
              </a:rPr>
              <a:t>Final selection plots: </a:t>
            </a:r>
            <a:r>
              <a:rPr lang="en-US" b="1" dirty="0">
                <a:solidFill>
                  <a:schemeClr val="tx1"/>
                </a:solidFill>
              </a:rPr>
              <a:t>eτ</a:t>
            </a:r>
            <a:r>
              <a:rPr lang="en-US" b="1" baseline="-25000" dirty="0">
                <a:solidFill>
                  <a:schemeClr val="tx1"/>
                </a:solidFill>
              </a:rPr>
              <a:t>μ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6477000" y="1600200"/>
            <a:ext cx="2667000" cy="4525963"/>
          </a:xfrm>
        </p:spPr>
        <p:txBody>
          <a:bodyPr>
            <a:noAutofit/>
          </a:bodyPr>
          <a:lstStyle/>
          <a:p>
            <a:r>
              <a:rPr lang="en-US" sz="2000" dirty="0" smtClean="0"/>
              <a:t>Good data/MC agreement in all categories</a:t>
            </a:r>
          </a:p>
          <a:p>
            <a:endParaRPr lang="en-US" sz="2000" dirty="0"/>
          </a:p>
          <a:p>
            <a:r>
              <a:rPr lang="en-US" sz="2000" dirty="0" smtClean="0"/>
              <a:t>Only statistical uncertainty drawn</a:t>
            </a:r>
            <a:endParaRPr lang="en-US" sz="2000" dirty="0"/>
          </a:p>
        </p:txBody>
      </p:sp>
      <p:pic>
        <p:nvPicPr>
          <p:cNvPr id="5" name="Picture 4" descr="emu_em_0jet_selecti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309" y="1022720"/>
            <a:ext cx="2668679" cy="2566038"/>
          </a:xfrm>
          <a:prstGeom prst="rect">
            <a:avLst/>
          </a:prstGeom>
        </p:spPr>
      </p:pic>
      <p:pic>
        <p:nvPicPr>
          <p:cNvPr id="6" name="Picture 5" descr="emu_em_1jet_selecti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7106" y="1022720"/>
            <a:ext cx="2668679" cy="2566038"/>
          </a:xfrm>
          <a:prstGeom prst="rect">
            <a:avLst/>
          </a:prstGeom>
        </p:spPr>
      </p:pic>
      <p:pic>
        <p:nvPicPr>
          <p:cNvPr id="7" name="Picture 6" descr="emu_em_2jet_gg_selectio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308" y="3835011"/>
            <a:ext cx="2668679" cy="2566037"/>
          </a:xfrm>
          <a:prstGeom prst="rect">
            <a:avLst/>
          </a:prstGeom>
        </p:spPr>
      </p:pic>
      <p:pic>
        <p:nvPicPr>
          <p:cNvPr id="8" name="Picture 7" descr="emu_em_2jet_vbf_selection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7105" y="3830994"/>
            <a:ext cx="2668679" cy="2566038"/>
          </a:xfrm>
          <a:prstGeom prst="rect">
            <a:avLst/>
          </a:prstGeom>
        </p:spPr>
      </p:pic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HEXO Meeting, 11/21/16</a:t>
            </a:r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Nabarun Dev (University of Notre Dame)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98258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7E824-90D5-194D-8B5C-C8C2C73FE486}" type="slidenum">
              <a:rPr lang="en-US" smtClean="0"/>
              <a:t>72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355600" y="62310"/>
            <a:ext cx="8534400" cy="758825"/>
          </a:xfrm>
        </p:spPr>
        <p:txBody>
          <a:bodyPr/>
          <a:lstStyle/>
          <a:p>
            <a:r>
              <a:rPr lang="en-US" dirty="0" smtClean="0">
                <a:solidFill>
                  <a:srgbClr val="000000"/>
                </a:solidFill>
              </a:rPr>
              <a:t>BDT selection: </a:t>
            </a:r>
            <a:r>
              <a:rPr lang="en-US" b="1" dirty="0" smtClean="0">
                <a:solidFill>
                  <a:schemeClr val="tx1"/>
                </a:solidFill>
              </a:rPr>
              <a:t>eτ</a:t>
            </a:r>
            <a:r>
              <a:rPr lang="en-US" b="1" baseline="-25000" dirty="0" smtClean="0">
                <a:solidFill>
                  <a:schemeClr val="tx1"/>
                </a:solidFill>
              </a:rPr>
              <a:t>μ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57200" y="742950"/>
            <a:ext cx="8432800" cy="5581650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  <a:buFont typeface="Wingdings" charset="2"/>
              <a:buChar char="Ø"/>
            </a:pPr>
            <a:r>
              <a:rPr lang="en-US" sz="2000" dirty="0" smtClean="0"/>
              <a:t>BDT trained against </a:t>
            </a:r>
            <a:r>
              <a:rPr lang="en-US" sz="2000" dirty="0" err="1" smtClean="0"/>
              <a:t>ttbar</a:t>
            </a:r>
            <a:r>
              <a:rPr lang="en-US" sz="2000" dirty="0" smtClean="0"/>
              <a:t>:</a:t>
            </a:r>
          </a:p>
          <a:p>
            <a:pPr lvl="1">
              <a:buClr>
                <a:schemeClr val="tx1"/>
              </a:buClr>
              <a:buFont typeface="Arial"/>
              <a:buChar char="•"/>
            </a:pPr>
            <a:r>
              <a:rPr lang="en-US" sz="1600" dirty="0" smtClean="0">
                <a:solidFill>
                  <a:schemeClr val="tx1"/>
                </a:solidFill>
              </a:rPr>
              <a:t>Large statistics available</a:t>
            </a:r>
          </a:p>
          <a:p>
            <a:pPr lvl="1">
              <a:buClr>
                <a:schemeClr val="tx1"/>
              </a:buClr>
              <a:buFont typeface="Arial"/>
              <a:buChar char="•"/>
            </a:pPr>
            <a:r>
              <a:rPr lang="en-US" sz="1600" dirty="0" smtClean="0">
                <a:solidFill>
                  <a:schemeClr val="tx1"/>
                </a:solidFill>
              </a:rPr>
              <a:t>Dominant background for </a:t>
            </a:r>
            <a:r>
              <a:rPr lang="en-US" sz="1600" dirty="0" err="1" smtClean="0">
                <a:solidFill>
                  <a:schemeClr val="tx1"/>
                </a:solidFill>
              </a:rPr>
              <a:t>njets</a:t>
            </a:r>
            <a:r>
              <a:rPr lang="en-US" sz="1600" dirty="0" smtClean="0">
                <a:solidFill>
                  <a:schemeClr val="tx1"/>
                </a:solidFill>
              </a:rPr>
              <a:t> &gt; 1</a:t>
            </a:r>
          </a:p>
          <a:p>
            <a:pPr lvl="1">
              <a:buClr>
                <a:schemeClr val="tx1"/>
              </a:buClr>
              <a:buFont typeface="Arial"/>
              <a:buChar char="•"/>
            </a:pPr>
            <a:r>
              <a:rPr lang="en-US" sz="1600" dirty="0" smtClean="0">
                <a:solidFill>
                  <a:schemeClr val="tx1"/>
                </a:solidFill>
              </a:rPr>
              <a:t>Shares some kinematic </a:t>
            </a:r>
            <a:r>
              <a:rPr lang="en-US" sz="1600" smtClean="0">
                <a:solidFill>
                  <a:schemeClr val="tx1"/>
                </a:solidFill>
              </a:rPr>
              <a:t>characteristics with other </a:t>
            </a:r>
            <a:r>
              <a:rPr lang="en-US" sz="1600" dirty="0" smtClean="0">
                <a:solidFill>
                  <a:schemeClr val="tx1"/>
                </a:solidFill>
              </a:rPr>
              <a:t>backgrounds: no strong correlation between lepton and met </a:t>
            </a:r>
            <a:r>
              <a:rPr lang="en-US" sz="1600" dirty="0" err="1" smtClean="0">
                <a:solidFill>
                  <a:schemeClr val="tx1"/>
                </a:solidFill>
              </a:rPr>
              <a:t>dphi</a:t>
            </a:r>
            <a:r>
              <a:rPr lang="en-US" sz="1600" dirty="0" smtClean="0">
                <a:solidFill>
                  <a:schemeClr val="tx1"/>
                </a:solidFill>
              </a:rPr>
              <a:t>, no strong correlation between electron and muon </a:t>
            </a:r>
            <a:r>
              <a:rPr lang="en-US" sz="1600" dirty="0" err="1" smtClean="0">
                <a:solidFill>
                  <a:schemeClr val="tx1"/>
                </a:solidFill>
              </a:rPr>
              <a:t>dphi</a:t>
            </a:r>
            <a:r>
              <a:rPr lang="en-US" sz="1600" dirty="0">
                <a:solidFill>
                  <a:schemeClr val="tx1"/>
                </a:solidFill>
              </a:rPr>
              <a:t>.</a:t>
            </a:r>
            <a:endParaRPr lang="en-US" sz="1600" dirty="0" smtClean="0">
              <a:solidFill>
                <a:schemeClr val="tx1"/>
              </a:solidFill>
            </a:endParaRPr>
          </a:p>
          <a:p>
            <a:pPr lvl="1"/>
            <a:endParaRPr lang="en-US" sz="1600" dirty="0"/>
          </a:p>
          <a:p>
            <a:pPr lvl="1"/>
            <a:endParaRPr lang="en-US" sz="1600" dirty="0" smtClean="0"/>
          </a:p>
        </p:txBody>
      </p:sp>
      <p:pic>
        <p:nvPicPr>
          <p:cNvPr id="5" name="Picture 4" descr="variables_id_c1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5021" y="2903940"/>
            <a:ext cx="5534979" cy="287975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55600" y="3051855"/>
            <a:ext cx="328106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Input variables: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err="1" smtClean="0"/>
              <a:t>m</a:t>
            </a:r>
            <a:r>
              <a:rPr lang="en-US" baseline="-25000" dirty="0" err="1" smtClean="0"/>
              <a:t>T</a:t>
            </a:r>
            <a:r>
              <a:rPr lang="en-US" dirty="0" smtClean="0"/>
              <a:t>(</a:t>
            </a:r>
            <a:r>
              <a:rPr lang="en-US" dirty="0" err="1" smtClean="0"/>
              <a:t>μ,MET</a:t>
            </a:r>
            <a:r>
              <a:rPr lang="en-US" dirty="0" smtClean="0"/>
              <a:t>)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err="1"/>
              <a:t>m</a:t>
            </a:r>
            <a:r>
              <a:rPr lang="en-US" baseline="-25000" dirty="0" err="1"/>
              <a:t>T</a:t>
            </a:r>
            <a:r>
              <a:rPr lang="en-US" dirty="0" smtClean="0"/>
              <a:t>(</a:t>
            </a:r>
            <a:r>
              <a:rPr lang="en-US" dirty="0" err="1" smtClean="0"/>
              <a:t>e,</a:t>
            </a:r>
            <a:r>
              <a:rPr lang="en-US" dirty="0" err="1"/>
              <a:t>MET</a:t>
            </a:r>
            <a:r>
              <a:rPr lang="en-US" dirty="0" smtClean="0"/>
              <a:t>)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err="1"/>
              <a:t>Δφ</a:t>
            </a:r>
            <a:r>
              <a:rPr lang="en-US" dirty="0"/>
              <a:t>(</a:t>
            </a:r>
            <a:r>
              <a:rPr lang="en-US" dirty="0" smtClean="0"/>
              <a:t>e,</a:t>
            </a:r>
            <a:r>
              <a:rPr lang="en-US" dirty="0"/>
              <a:t> μ</a:t>
            </a:r>
            <a:r>
              <a:rPr lang="en-US" dirty="0" smtClean="0"/>
              <a:t>)</a:t>
            </a:r>
            <a:endParaRPr lang="en-US" dirty="0"/>
          </a:p>
          <a:p>
            <a:pPr marL="742950" lvl="1" indent="-285750">
              <a:buFont typeface="Arial"/>
              <a:buChar char="•"/>
            </a:pPr>
            <a:r>
              <a:rPr lang="en-US" dirty="0" err="1"/>
              <a:t>Δφ</a:t>
            </a:r>
            <a:r>
              <a:rPr lang="en-US" dirty="0"/>
              <a:t>(</a:t>
            </a:r>
            <a:r>
              <a:rPr lang="en-US" dirty="0" err="1"/>
              <a:t>e,MET</a:t>
            </a:r>
            <a:r>
              <a:rPr lang="en-US" dirty="0" smtClean="0"/>
              <a:t>)</a:t>
            </a:r>
            <a:endParaRPr lang="en-US" dirty="0"/>
          </a:p>
          <a:p>
            <a:pPr marL="742950" lvl="1" indent="-285750">
              <a:buFont typeface="Arial"/>
              <a:buChar char="•"/>
            </a:pPr>
            <a:r>
              <a:rPr lang="en-US" dirty="0" err="1" smtClean="0"/>
              <a:t>Δφ</a:t>
            </a:r>
            <a:r>
              <a:rPr lang="en-US" dirty="0" smtClean="0"/>
              <a:t>(</a:t>
            </a:r>
            <a:r>
              <a:rPr lang="en-US" dirty="0" err="1"/>
              <a:t>μ</a:t>
            </a:r>
            <a:r>
              <a:rPr lang="en-US" dirty="0" err="1" smtClean="0"/>
              <a:t>,MET</a:t>
            </a:r>
            <a:r>
              <a:rPr lang="en-US" dirty="0" smtClean="0"/>
              <a:t>)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P</a:t>
            </a:r>
            <a:r>
              <a:rPr lang="en-US" baseline="-25000" dirty="0" smtClean="0"/>
              <a:t>Z</a:t>
            </a:r>
            <a:endParaRPr lang="en-US" dirty="0" smtClean="0"/>
          </a:p>
          <a:p>
            <a:pPr marL="742950" lvl="1" indent="-285750">
              <a:buFont typeface="Arial"/>
              <a:buChar char="•"/>
            </a:pP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HEXO Meeting, 11/21/16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Nabarun Dev (University of Notre Dame)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13591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7E824-90D5-194D-8B5C-C8C2C73FE486}" type="slidenum">
              <a:rPr lang="en-US" smtClean="0"/>
              <a:t>73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8534400" cy="758825"/>
          </a:xfrm>
        </p:spPr>
        <p:txBody>
          <a:bodyPr/>
          <a:lstStyle/>
          <a:p>
            <a:r>
              <a:rPr lang="en-US" dirty="0" smtClean="0">
                <a:solidFill>
                  <a:srgbClr val="000000"/>
                </a:solidFill>
              </a:rPr>
              <a:t>BDT distribution: </a:t>
            </a:r>
            <a:r>
              <a:rPr lang="en-US" b="1" dirty="0" smtClean="0">
                <a:solidFill>
                  <a:schemeClr val="tx1"/>
                </a:solidFill>
              </a:rPr>
              <a:t>eτ</a:t>
            </a:r>
            <a:r>
              <a:rPr lang="en-US" b="1" baseline="-25000" dirty="0" smtClean="0">
                <a:solidFill>
                  <a:schemeClr val="tx1"/>
                </a:solidFill>
              </a:rPr>
              <a:t>μ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6623050" y="1354138"/>
            <a:ext cx="2520950" cy="4772025"/>
          </a:xfrm>
        </p:spPr>
        <p:txBody>
          <a:bodyPr>
            <a:normAutofit/>
          </a:bodyPr>
          <a:lstStyle/>
          <a:p>
            <a:r>
              <a:rPr lang="en-US" sz="2000" dirty="0" smtClean="0"/>
              <a:t>Good data/MC agreement </a:t>
            </a:r>
            <a:r>
              <a:rPr lang="en-US" sz="2000" smtClean="0"/>
              <a:t>in the </a:t>
            </a:r>
            <a:r>
              <a:rPr lang="en-US" sz="2000" dirty="0" err="1" smtClean="0"/>
              <a:t>unblinded</a:t>
            </a:r>
            <a:r>
              <a:rPr lang="en-US" sz="2000" dirty="0" smtClean="0"/>
              <a:t> regions</a:t>
            </a:r>
          </a:p>
          <a:p>
            <a:endParaRPr lang="en-US" sz="2000" dirty="0"/>
          </a:p>
          <a:p>
            <a:r>
              <a:rPr lang="en-US" sz="2000" dirty="0" smtClean="0"/>
              <a:t>BDT efficient against </a:t>
            </a:r>
            <a:r>
              <a:rPr lang="en-US" sz="2000" dirty="0" err="1" smtClean="0"/>
              <a:t>ttbar</a:t>
            </a:r>
            <a:r>
              <a:rPr lang="en-US" sz="2000" dirty="0" smtClean="0"/>
              <a:t>, </a:t>
            </a:r>
            <a:r>
              <a:rPr lang="en-US" sz="2000" dirty="0" err="1" smtClean="0"/>
              <a:t>W+jets</a:t>
            </a:r>
            <a:r>
              <a:rPr lang="en-US" sz="2000" dirty="0" smtClean="0"/>
              <a:t>, and </a:t>
            </a:r>
            <a:r>
              <a:rPr lang="en-US" sz="2000" dirty="0" err="1" smtClean="0"/>
              <a:t>diboson</a:t>
            </a:r>
            <a:endParaRPr lang="en-US" sz="2000" dirty="0" smtClean="0"/>
          </a:p>
          <a:p>
            <a:endParaRPr lang="en-US" sz="2000" dirty="0"/>
          </a:p>
          <a:p>
            <a:r>
              <a:rPr lang="en-US" sz="2000" dirty="0" smtClean="0"/>
              <a:t>Discrimination from DY by fit on </a:t>
            </a:r>
            <a:r>
              <a:rPr lang="en-US" sz="2000" dirty="0" err="1" smtClean="0"/>
              <a:t>m</a:t>
            </a:r>
            <a:r>
              <a:rPr lang="en-US" sz="2000" baseline="-25000" dirty="0" err="1" smtClean="0"/>
              <a:t>coll</a:t>
            </a:r>
            <a:r>
              <a:rPr lang="en-US" sz="2000" dirty="0" smtClean="0"/>
              <a:t> after cutting on BDT output</a:t>
            </a:r>
            <a:endParaRPr lang="en-US" sz="2000" dirty="0"/>
          </a:p>
        </p:txBody>
      </p:sp>
      <p:pic>
        <p:nvPicPr>
          <p:cNvPr id="5" name="Picture 4" descr="emu_em_0jet_bd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179" y="964613"/>
            <a:ext cx="2837784" cy="2728638"/>
          </a:xfrm>
          <a:prstGeom prst="rect">
            <a:avLst/>
          </a:prstGeom>
        </p:spPr>
      </p:pic>
      <p:pic>
        <p:nvPicPr>
          <p:cNvPr id="6" name="Picture 5" descr="emu_em_1jet_bd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1963" y="964613"/>
            <a:ext cx="2837784" cy="2728638"/>
          </a:xfrm>
          <a:prstGeom prst="rect">
            <a:avLst/>
          </a:prstGeom>
        </p:spPr>
      </p:pic>
      <p:pic>
        <p:nvPicPr>
          <p:cNvPr id="7" name="Picture 6" descr="emu_em_2jet_gg_bdt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179" y="3693251"/>
            <a:ext cx="2837784" cy="2728639"/>
          </a:xfrm>
          <a:prstGeom prst="rect">
            <a:avLst/>
          </a:prstGeom>
        </p:spPr>
      </p:pic>
      <p:pic>
        <p:nvPicPr>
          <p:cNvPr id="8" name="Picture 7" descr="emu_em_2jet_vbf_bdt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1962" y="3693250"/>
            <a:ext cx="2837785" cy="2728639"/>
          </a:xfrm>
          <a:prstGeom prst="rect">
            <a:avLst/>
          </a:prstGeom>
        </p:spPr>
      </p:pic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HEXO Meeting, 11/21/16</a:t>
            </a:r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Nabarun Dev (University of Notre Dame)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14832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7E824-90D5-194D-8B5C-C8C2C73FE486}" type="slidenum">
              <a:rPr lang="en-US" smtClean="0"/>
              <a:t>74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36513" y="30951"/>
            <a:ext cx="8534400" cy="758825"/>
          </a:xfrm>
        </p:spPr>
        <p:txBody>
          <a:bodyPr/>
          <a:lstStyle/>
          <a:p>
            <a:r>
              <a:rPr lang="en-US" dirty="0" smtClean="0">
                <a:solidFill>
                  <a:srgbClr val="000000"/>
                </a:solidFill>
              </a:rPr>
              <a:t>BDT – Expected limits: </a:t>
            </a:r>
            <a:r>
              <a:rPr lang="en-US" b="1" dirty="0" smtClean="0">
                <a:solidFill>
                  <a:schemeClr val="tx1"/>
                </a:solidFill>
              </a:rPr>
              <a:t>eτ</a:t>
            </a:r>
            <a:r>
              <a:rPr lang="en-US" b="1" baseline="-25000" dirty="0" smtClean="0">
                <a:solidFill>
                  <a:schemeClr val="tx1"/>
                </a:solidFill>
              </a:rPr>
              <a:t>μ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78627" y="1222375"/>
            <a:ext cx="8229600" cy="452596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Best limits </a:t>
            </a:r>
            <a:r>
              <a:rPr lang="en-US" sz="2400" smtClean="0"/>
              <a:t>obtained with </a:t>
            </a:r>
            <a:r>
              <a:rPr lang="en-US" sz="2400" dirty="0" smtClean="0"/>
              <a:t>BDT output &gt; 0.00</a:t>
            </a:r>
          </a:p>
          <a:p>
            <a:r>
              <a:rPr lang="en-US" sz="2400" dirty="0" smtClean="0"/>
              <a:t>About 12% improvement compared to cut-based optimization</a:t>
            </a:r>
            <a:endParaRPr lang="en-US" sz="2400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9247083"/>
              </p:ext>
            </p:extLst>
          </p:nvPr>
        </p:nvGraphicFramePr>
        <p:xfrm>
          <a:off x="457200" y="2779326"/>
          <a:ext cx="8229600" cy="303276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371600"/>
                <a:gridCol w="1371600"/>
                <a:gridCol w="1371600"/>
                <a:gridCol w="1371600"/>
                <a:gridCol w="1371600"/>
                <a:gridCol w="1371600"/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3C3C3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3C3C3F"/>
                          </a:solidFill>
                        </a:rPr>
                        <a:t>0</a:t>
                      </a:r>
                      <a:r>
                        <a:rPr lang="en-US" baseline="0" dirty="0" smtClean="0">
                          <a:solidFill>
                            <a:srgbClr val="3C3C3F"/>
                          </a:solidFill>
                        </a:rPr>
                        <a:t> jet</a:t>
                      </a:r>
                      <a:endParaRPr lang="en-US" dirty="0">
                        <a:solidFill>
                          <a:srgbClr val="3C3C3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3C3C3F"/>
                          </a:solidFill>
                        </a:rPr>
                        <a:t>1 jet</a:t>
                      </a:r>
                      <a:endParaRPr lang="en-US" dirty="0">
                        <a:solidFill>
                          <a:srgbClr val="3C3C3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3C3C3F"/>
                          </a:solidFill>
                        </a:rPr>
                        <a:t>2jets </a:t>
                      </a:r>
                      <a:r>
                        <a:rPr lang="en-US" dirty="0" err="1" smtClean="0">
                          <a:solidFill>
                            <a:srgbClr val="3C3C3F"/>
                          </a:solidFill>
                        </a:rPr>
                        <a:t>gg</a:t>
                      </a:r>
                      <a:endParaRPr lang="en-US" dirty="0">
                        <a:solidFill>
                          <a:srgbClr val="3C3C3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3C3C3F"/>
                          </a:solidFill>
                        </a:rPr>
                        <a:t>2 jets VBF</a:t>
                      </a:r>
                      <a:endParaRPr lang="en-US" dirty="0">
                        <a:solidFill>
                          <a:srgbClr val="3C3C3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3C3C3F"/>
                          </a:solidFill>
                        </a:rPr>
                        <a:t>Combined</a:t>
                      </a:r>
                      <a:endParaRPr lang="en-US" dirty="0">
                        <a:solidFill>
                          <a:srgbClr val="3C3C3F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3C3C3F"/>
                          </a:solidFill>
                        </a:rPr>
                        <a:t>BDT &gt; -0.05</a:t>
                      </a:r>
                      <a:endParaRPr lang="en-US" dirty="0">
                        <a:solidFill>
                          <a:srgbClr val="3C3C3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3C3C3F"/>
                          </a:solidFill>
                        </a:rPr>
                        <a:t>1.113</a:t>
                      </a:r>
                      <a:endParaRPr lang="en-US" dirty="0">
                        <a:solidFill>
                          <a:srgbClr val="3C3C3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3C3C3F"/>
                          </a:solidFill>
                        </a:rPr>
                        <a:t>2.008</a:t>
                      </a:r>
                      <a:endParaRPr lang="en-US" dirty="0">
                        <a:solidFill>
                          <a:srgbClr val="3C3C3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3C3C3F"/>
                          </a:solidFill>
                        </a:rPr>
                        <a:t>4.484</a:t>
                      </a:r>
                      <a:endParaRPr lang="en-US" dirty="0">
                        <a:solidFill>
                          <a:srgbClr val="3C3C3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3C3C3F"/>
                          </a:solidFill>
                        </a:rPr>
                        <a:t>2.258</a:t>
                      </a:r>
                      <a:endParaRPr lang="en-US" dirty="0">
                        <a:solidFill>
                          <a:srgbClr val="3C3C3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3C3C3F"/>
                          </a:solidFill>
                        </a:rPr>
                        <a:t>-</a:t>
                      </a:r>
                      <a:endParaRPr lang="en-US" dirty="0">
                        <a:solidFill>
                          <a:srgbClr val="3C3C3F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AC0000"/>
                          </a:solidFill>
                        </a:rPr>
                        <a:t>BDT &gt; 0.00</a:t>
                      </a:r>
                      <a:endParaRPr lang="en-US" b="1" dirty="0">
                        <a:solidFill>
                          <a:srgbClr val="AC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AC0000"/>
                          </a:solidFill>
                        </a:rPr>
                        <a:t>0.973</a:t>
                      </a:r>
                      <a:endParaRPr lang="en-US" b="1" dirty="0">
                        <a:solidFill>
                          <a:srgbClr val="AC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AC0000"/>
                          </a:solidFill>
                        </a:rPr>
                        <a:t>2.039</a:t>
                      </a:r>
                      <a:endParaRPr lang="en-US" b="1" dirty="0">
                        <a:solidFill>
                          <a:srgbClr val="AC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AC0000"/>
                          </a:solidFill>
                        </a:rPr>
                        <a:t>4.484</a:t>
                      </a:r>
                      <a:endParaRPr lang="en-US" b="1" dirty="0">
                        <a:solidFill>
                          <a:srgbClr val="AC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AC0000"/>
                          </a:solidFill>
                        </a:rPr>
                        <a:t>1.961</a:t>
                      </a:r>
                      <a:endParaRPr lang="en-US" b="1" dirty="0">
                        <a:solidFill>
                          <a:srgbClr val="AC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AC0000"/>
                          </a:solidFill>
                        </a:rPr>
                        <a:t>0.793</a:t>
                      </a:r>
                      <a:endParaRPr lang="en-US" b="1" dirty="0">
                        <a:solidFill>
                          <a:srgbClr val="AC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3C3C3F"/>
                          </a:solidFill>
                        </a:rPr>
                        <a:t>BDT &gt; 0.05</a:t>
                      </a:r>
                      <a:endParaRPr lang="en-US" dirty="0">
                        <a:solidFill>
                          <a:srgbClr val="3C3C3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3C3C3F"/>
                          </a:solidFill>
                        </a:rPr>
                        <a:t>0.973</a:t>
                      </a:r>
                      <a:endParaRPr lang="en-US" dirty="0">
                        <a:solidFill>
                          <a:srgbClr val="3C3C3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3C3C3F"/>
                          </a:solidFill>
                        </a:rPr>
                        <a:t>2.102</a:t>
                      </a:r>
                      <a:endParaRPr lang="en-US" dirty="0">
                        <a:solidFill>
                          <a:srgbClr val="3C3C3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3C3C3F"/>
                          </a:solidFill>
                        </a:rPr>
                        <a:t>4.494</a:t>
                      </a:r>
                      <a:endParaRPr lang="en-US" dirty="0">
                        <a:solidFill>
                          <a:srgbClr val="3C3C3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3C3C3F"/>
                          </a:solidFill>
                        </a:rPr>
                        <a:t>2.476</a:t>
                      </a:r>
                      <a:endParaRPr lang="en-US" dirty="0">
                        <a:solidFill>
                          <a:srgbClr val="3C3C3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3C3C3F"/>
                          </a:solidFill>
                        </a:rPr>
                        <a:t>0.840</a:t>
                      </a:r>
                      <a:endParaRPr lang="en-US" dirty="0">
                        <a:solidFill>
                          <a:srgbClr val="3C3C3F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3C3C3F"/>
                          </a:solidFill>
                        </a:rPr>
                        <a:t>BDT &gt; 0.10</a:t>
                      </a:r>
                      <a:endParaRPr lang="en-US" dirty="0">
                        <a:solidFill>
                          <a:srgbClr val="3C3C3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3C3C3F"/>
                          </a:solidFill>
                        </a:rPr>
                        <a:t>0.996</a:t>
                      </a:r>
                      <a:endParaRPr lang="en-US" dirty="0">
                        <a:solidFill>
                          <a:srgbClr val="3C3C3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3C3C3F"/>
                          </a:solidFill>
                        </a:rPr>
                        <a:t>3.023</a:t>
                      </a:r>
                      <a:endParaRPr lang="en-US" dirty="0">
                        <a:solidFill>
                          <a:srgbClr val="3C3C3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3C3C3F"/>
                          </a:solidFill>
                        </a:rPr>
                        <a:t>8.719</a:t>
                      </a:r>
                      <a:endParaRPr lang="en-US" dirty="0">
                        <a:solidFill>
                          <a:srgbClr val="3C3C3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3C3C3F"/>
                          </a:solidFill>
                        </a:rPr>
                        <a:t>5.420</a:t>
                      </a:r>
                      <a:endParaRPr lang="en-US" dirty="0">
                        <a:solidFill>
                          <a:srgbClr val="3C3C3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3C3C3F"/>
                          </a:solidFill>
                        </a:rPr>
                        <a:t>0.940</a:t>
                      </a:r>
                      <a:endParaRPr lang="en-US" dirty="0">
                        <a:solidFill>
                          <a:srgbClr val="3C3C3F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smtClean="0">
                          <a:solidFill>
                            <a:srgbClr val="3C3C3F"/>
                          </a:solidFill>
                        </a:rPr>
                        <a:t>Cut-based</a:t>
                      </a:r>
                      <a:endParaRPr lang="en-US" dirty="0">
                        <a:solidFill>
                          <a:srgbClr val="3C3C3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3C3C3F"/>
                          </a:solidFill>
                        </a:rPr>
                        <a:t>1.113</a:t>
                      </a:r>
                      <a:endParaRPr lang="en-US" dirty="0">
                        <a:solidFill>
                          <a:srgbClr val="3C3C3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3C3C3F"/>
                          </a:solidFill>
                        </a:rPr>
                        <a:t>1.898</a:t>
                      </a:r>
                      <a:endParaRPr lang="en-US" dirty="0">
                        <a:solidFill>
                          <a:srgbClr val="3C3C3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3C3C3F"/>
                          </a:solidFill>
                        </a:rPr>
                        <a:t>5.85</a:t>
                      </a:r>
                      <a:endParaRPr lang="en-US" dirty="0">
                        <a:solidFill>
                          <a:srgbClr val="3C3C3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3C3C3F"/>
                          </a:solidFill>
                        </a:rPr>
                        <a:t>2.882</a:t>
                      </a:r>
                      <a:endParaRPr lang="en-US" dirty="0">
                        <a:solidFill>
                          <a:srgbClr val="3C3C3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3C3C3F"/>
                          </a:solidFill>
                        </a:rPr>
                        <a:t>0.902</a:t>
                      </a:r>
                      <a:endParaRPr lang="en-US" dirty="0">
                        <a:solidFill>
                          <a:srgbClr val="3C3C3F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4995991" y="5932598"/>
            <a:ext cx="2857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Systematics on next slide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HEXO Meeting, 11/21/16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Nabarun Dev (University of Notre Dame)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8103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7E824-90D5-194D-8B5C-C8C2C73FE486}" type="slidenum">
              <a:rPr lang="en-US" smtClean="0"/>
              <a:t>75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48447" y="-230188"/>
            <a:ext cx="8229600" cy="1143001"/>
          </a:xfrm>
        </p:spPr>
        <p:txBody>
          <a:bodyPr/>
          <a:lstStyle/>
          <a:p>
            <a:r>
              <a:rPr lang="en-US" dirty="0" smtClean="0">
                <a:solidFill>
                  <a:srgbClr val="000000"/>
                </a:solidFill>
              </a:rPr>
              <a:t>Systematics (</a:t>
            </a:r>
            <a:r>
              <a:rPr lang="en-US" b="1" dirty="0" err="1">
                <a:solidFill>
                  <a:schemeClr val="tx1"/>
                </a:solidFill>
              </a:rPr>
              <a:t>eτ</a:t>
            </a:r>
            <a:r>
              <a:rPr lang="en-US" b="1" baseline="-25000" dirty="0" err="1">
                <a:solidFill>
                  <a:schemeClr val="tx1"/>
                </a:solidFill>
              </a:rPr>
              <a:t>μ</a:t>
            </a:r>
            <a:r>
              <a:rPr lang="en-US" dirty="0" err="1" smtClean="0">
                <a:solidFill>
                  <a:srgbClr val="000000"/>
                </a:solidFill>
              </a:rPr>
              <a:t>and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b="1" dirty="0" err="1" smtClean="0">
                <a:solidFill>
                  <a:schemeClr val="tx1"/>
                </a:solidFill>
              </a:rPr>
              <a:t>eτ</a:t>
            </a:r>
            <a:r>
              <a:rPr lang="en-US" b="1" baseline="-25000" dirty="0" err="1" smtClean="0">
                <a:solidFill>
                  <a:schemeClr val="tx1"/>
                </a:solidFill>
              </a:rPr>
              <a:t>h</a:t>
            </a:r>
            <a:r>
              <a:rPr lang="en-US" dirty="0" smtClean="0">
                <a:solidFill>
                  <a:srgbClr val="000000"/>
                </a:solidFill>
              </a:rPr>
              <a:t>)</a:t>
            </a:r>
            <a:endParaRPr lang="en-US" dirty="0">
              <a:solidFill>
                <a:srgbClr val="000000"/>
              </a:solidFill>
            </a:endParaRP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824405840"/>
              </p:ext>
            </p:extLst>
          </p:nvPr>
        </p:nvGraphicFramePr>
        <p:xfrm>
          <a:off x="448447" y="1125450"/>
          <a:ext cx="8229600" cy="500982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14800"/>
                <a:gridCol w="4114800"/>
              </a:tblGrid>
              <a:tr h="313114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Luminosity</a:t>
                      </a:r>
                      <a:endParaRPr lang="en-US" sz="1400" dirty="0">
                        <a:solidFill>
                          <a:srgbClr val="000000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6.2%</a:t>
                      </a:r>
                      <a:endParaRPr lang="en-US" sz="1400" dirty="0">
                        <a:solidFill>
                          <a:srgbClr val="000000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13114">
                <a:tc>
                  <a:txBody>
                    <a:bodyPr/>
                    <a:lstStyle/>
                    <a:p>
                      <a:r>
                        <a:rPr lang="en-US" sz="1400" dirty="0" err="1" smtClean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Drell</a:t>
                      </a:r>
                      <a:r>
                        <a:rPr lang="en-US" sz="1400" dirty="0" smtClean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-Yan</a:t>
                      </a:r>
                      <a:r>
                        <a:rPr lang="en-US" sz="1400" baseline="0" dirty="0" smtClean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 normalization</a:t>
                      </a:r>
                      <a:endParaRPr lang="en-US" sz="1400" dirty="0">
                        <a:solidFill>
                          <a:srgbClr val="000000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10%</a:t>
                      </a:r>
                      <a:endParaRPr lang="en-US" sz="1400" dirty="0">
                        <a:solidFill>
                          <a:srgbClr val="000000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13114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Tau ID efficiency </a:t>
                      </a:r>
                      <a:endParaRPr lang="en-US" sz="1400" dirty="0">
                        <a:solidFill>
                          <a:srgbClr val="000000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10%</a:t>
                      </a:r>
                      <a:endParaRPr lang="en-US" sz="1400" dirty="0">
                        <a:solidFill>
                          <a:srgbClr val="000000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13114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Electron ID/</a:t>
                      </a:r>
                      <a:r>
                        <a:rPr lang="en-US" sz="1400" dirty="0" err="1" smtClean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iso</a:t>
                      </a:r>
                      <a:r>
                        <a:rPr lang="en-US" sz="1400" dirty="0" smtClean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/trigger efficiency</a:t>
                      </a:r>
                      <a:endParaRPr lang="en-US" sz="1400" dirty="0">
                        <a:solidFill>
                          <a:srgbClr val="000000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2%</a:t>
                      </a:r>
                      <a:endParaRPr lang="en-US" sz="1400" dirty="0">
                        <a:solidFill>
                          <a:srgbClr val="000000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13114">
                <a:tc>
                  <a:txBody>
                    <a:bodyPr/>
                    <a:lstStyle/>
                    <a:p>
                      <a:r>
                        <a:rPr lang="en-US" sz="1400" dirty="0" err="1" smtClean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Muon</a:t>
                      </a:r>
                      <a:r>
                        <a:rPr lang="en-US" sz="1400" dirty="0" smtClean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 ID/</a:t>
                      </a:r>
                      <a:r>
                        <a:rPr lang="en-US" sz="1400" dirty="0" err="1" smtClean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iso</a:t>
                      </a:r>
                      <a:r>
                        <a:rPr lang="en-US" sz="1400" dirty="0" smtClean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 efficiency</a:t>
                      </a:r>
                      <a:endParaRPr lang="en-US" sz="1400" dirty="0">
                        <a:solidFill>
                          <a:srgbClr val="000000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2%</a:t>
                      </a:r>
                      <a:endParaRPr lang="en-US" sz="1400" dirty="0">
                        <a:solidFill>
                          <a:srgbClr val="000000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13114">
                <a:tc>
                  <a:txBody>
                    <a:bodyPr/>
                    <a:lstStyle/>
                    <a:p>
                      <a:r>
                        <a:rPr lang="en-US" sz="1400" dirty="0" err="1" smtClean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ttbar</a:t>
                      </a:r>
                      <a:r>
                        <a:rPr lang="en-US" sz="1400" dirty="0" smtClean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 normalization</a:t>
                      </a:r>
                      <a:endParaRPr lang="en-US" sz="1400" dirty="0">
                        <a:solidFill>
                          <a:srgbClr val="000000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6%</a:t>
                      </a:r>
                      <a:endParaRPr lang="en-US" sz="1400" dirty="0">
                        <a:solidFill>
                          <a:srgbClr val="000000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13114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Reducible </a:t>
                      </a:r>
                      <a:r>
                        <a:rPr lang="en-US" sz="1400" dirty="0" err="1" smtClean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bkg</a:t>
                      </a:r>
                      <a:r>
                        <a:rPr lang="en-US" sz="1400" baseline="0" dirty="0" smtClean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 (fake </a:t>
                      </a:r>
                      <a:r>
                        <a:rPr lang="en-US" sz="1400" baseline="0" smtClean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rate method</a:t>
                      </a:r>
                      <a:r>
                        <a:rPr lang="en-US" sz="1400" baseline="0" dirty="0" smtClean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)</a:t>
                      </a:r>
                      <a:endParaRPr lang="en-US" sz="1400" dirty="0">
                        <a:solidFill>
                          <a:srgbClr val="000000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30%</a:t>
                      </a:r>
                      <a:endParaRPr lang="en-US" sz="1400" dirty="0">
                        <a:solidFill>
                          <a:srgbClr val="000000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13114">
                <a:tc>
                  <a:txBody>
                    <a:bodyPr/>
                    <a:lstStyle/>
                    <a:p>
                      <a:r>
                        <a:rPr lang="en-US" sz="1400" dirty="0" err="1" smtClean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W+jets</a:t>
                      </a:r>
                      <a:endParaRPr lang="en-US" sz="1400" dirty="0">
                        <a:solidFill>
                          <a:srgbClr val="000000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10%</a:t>
                      </a:r>
                      <a:endParaRPr lang="en-US" sz="1400" dirty="0">
                        <a:solidFill>
                          <a:srgbClr val="000000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13114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QCD</a:t>
                      </a:r>
                      <a:endParaRPr lang="en-US" sz="1400" dirty="0">
                        <a:solidFill>
                          <a:srgbClr val="000000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30%</a:t>
                      </a:r>
                      <a:endParaRPr lang="en-US" sz="1400" dirty="0">
                        <a:solidFill>
                          <a:srgbClr val="000000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13114">
                <a:tc>
                  <a:txBody>
                    <a:bodyPr/>
                    <a:lstStyle/>
                    <a:p>
                      <a:r>
                        <a:rPr lang="en-US" sz="1400" dirty="0" err="1" smtClean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Diboson</a:t>
                      </a:r>
                      <a:r>
                        <a:rPr lang="en-US" sz="1400" dirty="0" smtClean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 </a:t>
                      </a:r>
                      <a:endParaRPr lang="en-US" sz="1400" dirty="0">
                        <a:solidFill>
                          <a:srgbClr val="000000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5%</a:t>
                      </a:r>
                      <a:endParaRPr lang="en-US" sz="1400" dirty="0">
                        <a:solidFill>
                          <a:srgbClr val="000000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13114">
                <a:tc>
                  <a:txBody>
                    <a:bodyPr/>
                    <a:lstStyle/>
                    <a:p>
                      <a:r>
                        <a:rPr lang="en-US" sz="1400" dirty="0" err="1" smtClean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Btag</a:t>
                      </a:r>
                      <a:r>
                        <a:rPr lang="en-US" sz="1400" dirty="0" smtClean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 veto</a:t>
                      </a:r>
                      <a:endParaRPr lang="en-US" sz="1400" dirty="0">
                        <a:solidFill>
                          <a:srgbClr val="000000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To be determined</a:t>
                      </a:r>
                      <a:endParaRPr lang="en-US" sz="1400" dirty="0">
                        <a:solidFill>
                          <a:srgbClr val="000000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13114">
                <a:tc>
                  <a:txBody>
                    <a:bodyPr/>
                    <a:lstStyle/>
                    <a:p>
                      <a:r>
                        <a:rPr lang="en-US" sz="1400" smtClean="0">
                          <a:solidFill>
                            <a:srgbClr val="000000"/>
                          </a:solidFill>
                          <a:latin typeface="Calibri"/>
                          <a:cs typeface="Calibri"/>
                          <a:sym typeface="Wingdings"/>
                        </a:rPr>
                        <a:t>et</a:t>
                      </a:r>
                      <a:r>
                        <a:rPr lang="en-US" sz="1400" baseline="-25000" smtClean="0">
                          <a:solidFill>
                            <a:srgbClr val="000000"/>
                          </a:solidFill>
                          <a:latin typeface="Calibri"/>
                          <a:cs typeface="Calibri"/>
                          <a:sym typeface="Wingdings"/>
                        </a:rPr>
                        <a:t>h</a:t>
                      </a:r>
                      <a:r>
                        <a:rPr lang="en-US" sz="1400" smtClean="0">
                          <a:solidFill>
                            <a:srgbClr val="000000"/>
                          </a:solidFill>
                          <a:latin typeface="Calibri"/>
                          <a:cs typeface="Calibri"/>
                          <a:sym typeface="Wingdings"/>
                        </a:rPr>
                        <a:t> </a:t>
                      </a:r>
                      <a:r>
                        <a:rPr lang="en-US" sz="1400" dirty="0" smtClean="0">
                          <a:solidFill>
                            <a:srgbClr val="000000"/>
                          </a:solidFill>
                          <a:latin typeface="Calibri"/>
                          <a:cs typeface="Calibri"/>
                          <a:sym typeface="Wingdings"/>
                        </a:rPr>
                        <a:t>fake rate</a:t>
                      </a:r>
                      <a:endParaRPr lang="en-US" sz="1400" dirty="0">
                        <a:solidFill>
                          <a:srgbClr val="000000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12%</a:t>
                      </a:r>
                      <a:endParaRPr lang="en-US" sz="1400" dirty="0">
                        <a:solidFill>
                          <a:srgbClr val="000000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13114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Electron energy scale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Shape (between 1 and 2.5% shift)</a:t>
                      </a:r>
                      <a:endParaRPr lang="en-US" sz="1400" dirty="0">
                        <a:solidFill>
                          <a:srgbClr val="000000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13114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Tau energy scale</a:t>
                      </a:r>
                      <a:endParaRPr lang="en-US" sz="1400" dirty="0">
                        <a:solidFill>
                          <a:srgbClr val="000000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Shape (3% shift for real </a:t>
                      </a:r>
                      <a:r>
                        <a:rPr lang="en-US" sz="1400" dirty="0" err="1" smtClean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taus</a:t>
                      </a:r>
                      <a:r>
                        <a:rPr lang="en-US" sz="1400" dirty="0" smtClean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)</a:t>
                      </a:r>
                      <a:endParaRPr lang="en-US" sz="1400" dirty="0">
                        <a:solidFill>
                          <a:srgbClr val="000000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13114">
                <a:tc>
                  <a:txBody>
                    <a:bodyPr/>
                    <a:lstStyle/>
                    <a:p>
                      <a:r>
                        <a:rPr lang="en-US" sz="1400" dirty="0" err="1" smtClean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Unclustered</a:t>
                      </a:r>
                      <a:r>
                        <a:rPr lang="en-US" sz="1400" dirty="0" smtClean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 energy scale</a:t>
                      </a:r>
                      <a:endParaRPr lang="en-US" sz="1400" dirty="0">
                        <a:solidFill>
                          <a:srgbClr val="000000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Shape</a:t>
                      </a:r>
                      <a:endParaRPr lang="en-US" sz="1400" dirty="0">
                        <a:solidFill>
                          <a:srgbClr val="000000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13114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Jet energy scale</a:t>
                      </a:r>
                      <a:endParaRPr lang="en-US" sz="1400" dirty="0">
                        <a:solidFill>
                          <a:srgbClr val="000000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Shape</a:t>
                      </a:r>
                      <a:endParaRPr lang="en-US" sz="1400" dirty="0">
                        <a:solidFill>
                          <a:srgbClr val="000000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HEXO Meeting, 11/21/16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Nabarun Dev (University of Notre Dame)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88054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7E824-90D5-194D-8B5C-C8C2C73FE486}" type="slidenum">
              <a:rPr lang="en-US" smtClean="0"/>
              <a:t>76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228600"/>
            <a:ext cx="8534400" cy="758825"/>
          </a:xfrm>
        </p:spPr>
        <p:txBody>
          <a:bodyPr/>
          <a:lstStyle/>
          <a:p>
            <a:r>
              <a:rPr lang="en-US" dirty="0" smtClean="0">
                <a:solidFill>
                  <a:srgbClr val="000000"/>
                </a:solidFill>
              </a:rPr>
              <a:t>BDT – Overtraining check :</a:t>
            </a:r>
            <a:r>
              <a:rPr lang="en-US" sz="3600" b="1" dirty="0">
                <a:solidFill>
                  <a:srgbClr val="000000"/>
                </a:solidFill>
                <a:sym typeface="Wingdings"/>
              </a:rPr>
              <a:t>eτ</a:t>
            </a:r>
            <a:r>
              <a:rPr lang="en-US" sz="3600" b="1" baseline="-25000" dirty="0">
                <a:solidFill>
                  <a:srgbClr val="000000"/>
                </a:solidFill>
                <a:sym typeface="Wingdings"/>
              </a:rPr>
              <a:t>μ</a:t>
            </a: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5" name="Picture 4" descr="overtrain_BDT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047" y="1143000"/>
            <a:ext cx="6712417" cy="4972161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HEXO Meeting, 11/21/16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Nabarun Dev (University of Notre Dame)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10497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7E824-90D5-194D-8B5C-C8C2C73FE486}" type="slidenum">
              <a:rPr lang="en-US" smtClean="0"/>
              <a:t>77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228600"/>
            <a:ext cx="8534400" cy="758825"/>
          </a:xfrm>
        </p:spPr>
        <p:txBody>
          <a:bodyPr/>
          <a:lstStyle/>
          <a:p>
            <a:r>
              <a:rPr lang="en-US" dirty="0" smtClean="0">
                <a:solidFill>
                  <a:srgbClr val="000000"/>
                </a:solidFill>
              </a:rPr>
              <a:t>BDT – Correlations: </a:t>
            </a:r>
            <a:r>
              <a:rPr lang="en-US" sz="3600" b="1" dirty="0">
                <a:solidFill>
                  <a:srgbClr val="000000"/>
                </a:solidFill>
                <a:sym typeface="Wingdings"/>
              </a:rPr>
              <a:t>eτ</a:t>
            </a:r>
            <a:r>
              <a:rPr lang="en-US" sz="3600" b="1" baseline="-25000" dirty="0">
                <a:solidFill>
                  <a:srgbClr val="000000"/>
                </a:solidFill>
                <a:sym typeface="Wingdings"/>
              </a:rPr>
              <a:t>μ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idx="4294967295"/>
          </p:nvPr>
        </p:nvSpPr>
        <p:spPr>
          <a:xfrm>
            <a:off x="762000" y="5711825"/>
            <a:ext cx="8229600" cy="828675"/>
          </a:xfrm>
        </p:spPr>
        <p:txBody>
          <a:bodyPr>
            <a:normAutofit/>
          </a:bodyPr>
          <a:lstStyle/>
          <a:p>
            <a:r>
              <a:rPr lang="en-US" sz="2000" dirty="0" smtClean="0"/>
              <a:t>Low level of correlation between variables</a:t>
            </a:r>
            <a:endParaRPr lang="en-US" sz="2000" dirty="0"/>
          </a:p>
        </p:txBody>
      </p:sp>
      <p:pic>
        <p:nvPicPr>
          <p:cNvPr id="6" name="Picture 5" descr="CorrelationMatrixS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750" y="1326827"/>
            <a:ext cx="4087648" cy="3929044"/>
          </a:xfrm>
          <a:prstGeom prst="rect">
            <a:avLst/>
          </a:prstGeom>
        </p:spPr>
      </p:pic>
      <p:pic>
        <p:nvPicPr>
          <p:cNvPr id="10" name="Picture 9" descr="CorrelationMatrixB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8721" y="1326827"/>
            <a:ext cx="4087648" cy="3929044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HEXO Meeting, 11/21/16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Nabarun Dev (University of Notre Dame)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3206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424800" y="57045"/>
            <a:ext cx="61897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/>
              <a:t>MC Corrections</a:t>
            </a:r>
            <a:endParaRPr lang="en-US" sz="2800" b="1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HEXO Meeting, 11/21/16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Nabarun Dev (University of Notre Dame)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5D6C6F1-BE17-0D4A-9B0D-BD1CDA04D743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57200" y="541972"/>
            <a:ext cx="5337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Ø"/>
            </a:pPr>
            <a:r>
              <a:rPr lang="en-US" dirty="0" smtClean="0"/>
              <a:t>Muon POG scale factors:</a:t>
            </a:r>
          </a:p>
          <a:p>
            <a:pPr marL="742950" lvl="1" indent="-285750">
              <a:buFont typeface="Wingdings" charset="2"/>
              <a:buChar char="Ø"/>
            </a:pPr>
            <a:r>
              <a:rPr lang="en-US" dirty="0" smtClean="0"/>
              <a:t>Muon ID, ISO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57200" y="1935892"/>
            <a:ext cx="5337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Ø"/>
            </a:pPr>
            <a:r>
              <a:rPr lang="en-US" dirty="0" smtClean="0"/>
              <a:t>E/</a:t>
            </a:r>
            <a:r>
              <a:rPr lang="en-US" dirty="0" err="1" smtClean="0"/>
              <a:t>γ</a:t>
            </a:r>
            <a:r>
              <a:rPr lang="en-US" dirty="0" smtClean="0"/>
              <a:t> POG scale factors:</a:t>
            </a:r>
          </a:p>
          <a:p>
            <a:pPr marL="742950" lvl="1" indent="-285750">
              <a:buFont typeface="Wingdings" charset="2"/>
              <a:buChar char="Ø"/>
            </a:pPr>
            <a:r>
              <a:rPr lang="en-US" dirty="0"/>
              <a:t>e</a:t>
            </a:r>
            <a:r>
              <a:rPr lang="en-US" dirty="0" smtClean="0"/>
              <a:t>lectron tracking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57200" y="4247352"/>
            <a:ext cx="5337750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Ø"/>
            </a:pPr>
            <a:r>
              <a:rPr lang="en-US" dirty="0" smtClean="0"/>
              <a:t>Electron ID/ISO scale factors from HTT group</a:t>
            </a:r>
          </a:p>
          <a:p>
            <a:pPr marL="285750" indent="-285750">
              <a:buFont typeface="Wingdings" charset="2"/>
              <a:buChar char="Ø"/>
            </a:pPr>
            <a:endParaRPr lang="en-US" dirty="0" smtClean="0"/>
          </a:p>
          <a:p>
            <a:pPr marL="285750" indent="-285750">
              <a:buFont typeface="Wingdings" charset="2"/>
              <a:buChar char="Ø"/>
            </a:pPr>
            <a:r>
              <a:rPr lang="en-US" dirty="0"/>
              <a:t>Top Quark P</a:t>
            </a:r>
            <a:r>
              <a:rPr lang="en-US" baseline="-25000" dirty="0"/>
              <a:t>T</a:t>
            </a:r>
            <a:r>
              <a:rPr lang="en-US" dirty="0"/>
              <a:t> reweighting </a:t>
            </a:r>
            <a:r>
              <a:rPr lang="en-US" dirty="0" smtClean="0"/>
              <a:t> </a:t>
            </a:r>
            <a:endParaRPr lang="en-US" dirty="0"/>
          </a:p>
          <a:p>
            <a:pPr marL="285750" indent="-285750">
              <a:buFont typeface="Wingdings" charset="2"/>
              <a:buChar char="Ø"/>
            </a:pPr>
            <a:endParaRPr lang="en-US" dirty="0"/>
          </a:p>
          <a:p>
            <a:pPr marL="285750" indent="-285750">
              <a:buFont typeface="Wingdings" charset="2"/>
              <a:buChar char="Ø"/>
            </a:pPr>
            <a:r>
              <a:rPr lang="en-US" dirty="0" smtClean="0"/>
              <a:t>PU Reweighting has been applied</a:t>
            </a:r>
          </a:p>
          <a:p>
            <a:pPr marL="285750" indent="-285750">
              <a:buFont typeface="Wingdings" charset="2"/>
              <a:buChar char="Ø"/>
            </a:pP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53450" y="1228006"/>
            <a:ext cx="5337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Ø"/>
            </a:pPr>
            <a:r>
              <a:rPr lang="en-US" dirty="0" smtClean="0"/>
              <a:t>Tracking POG scale factors:</a:t>
            </a:r>
          </a:p>
          <a:p>
            <a:pPr marL="742950" lvl="1" indent="-285750">
              <a:buFont typeface="Wingdings" charset="2"/>
              <a:buChar char="Ø"/>
            </a:pPr>
            <a:r>
              <a:rPr lang="en-US" dirty="0" smtClean="0"/>
              <a:t>Muon tracking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638937" y="727410"/>
            <a:ext cx="31644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After applying PU reweighting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300466" y="3833141"/>
            <a:ext cx="25029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σ</a:t>
            </a:r>
            <a:r>
              <a:rPr lang="en-US" dirty="0" smtClean="0"/>
              <a:t> minbias: 69.2 </a:t>
            </a:r>
            <a:r>
              <a:rPr lang="en-US" dirty="0" err="1" smtClean="0"/>
              <a:t>mb</a:t>
            </a:r>
            <a:endParaRPr lang="en-US" dirty="0"/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3993444" y="5544087"/>
            <a:ext cx="1177431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5170875" y="4882104"/>
            <a:ext cx="3764759" cy="1384995"/>
          </a:xfrm>
          <a:prstGeom prst="rect">
            <a:avLst/>
          </a:prstGeom>
          <a:noFill/>
          <a:ln>
            <a:solidFill>
              <a:srgbClr val="FF66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smtClean="0"/>
              <a:t>There </a:t>
            </a:r>
            <a:r>
              <a:rPr lang="en-US" sz="1400" dirty="0" smtClean="0"/>
              <a:t>is known </a:t>
            </a:r>
            <a:r>
              <a:rPr lang="en-US" sz="1400" dirty="0"/>
              <a:t>data/MC </a:t>
            </a:r>
            <a:r>
              <a:rPr lang="en-US" sz="1400" dirty="0" smtClean="0"/>
              <a:t> discrepancy  due to </a:t>
            </a:r>
            <a:r>
              <a:rPr lang="en-US" sz="1400" dirty="0" smtClean="0">
                <a:hlinkClick r:id="rId2"/>
              </a:rPr>
              <a:t>inefficiencies cause by HIPs</a:t>
            </a:r>
            <a:r>
              <a:rPr lang="en-US" sz="1400" dirty="0" smtClean="0"/>
              <a:t> in 2016 A-F datasets (as noted in </a:t>
            </a:r>
            <a:r>
              <a:rPr lang="en-US" sz="1400" dirty="0" smtClean="0">
                <a:hlinkClick r:id="rId3"/>
              </a:rPr>
              <a:t>AN-2016/355</a:t>
            </a:r>
            <a:r>
              <a:rPr lang="en-US" sz="1400" dirty="0" smtClean="0"/>
              <a:t> </a:t>
            </a:r>
            <a:r>
              <a:rPr lang="en-US" sz="1400" smtClean="0"/>
              <a:t>by the </a:t>
            </a:r>
            <a:r>
              <a:rPr lang="en-US" sz="1400" dirty="0" smtClean="0"/>
              <a:t>HTT group).</a:t>
            </a:r>
            <a:br>
              <a:rPr lang="en-US" sz="1400" dirty="0" smtClean="0"/>
            </a:br>
            <a:endParaRPr lang="en-US" sz="1400" dirty="0" smtClean="0"/>
          </a:p>
          <a:p>
            <a:r>
              <a:rPr lang="en-US" sz="1400" dirty="0" smtClean="0"/>
              <a:t> Expected to be mitigated in re-</a:t>
            </a:r>
            <a:r>
              <a:rPr lang="en-US" sz="1400" dirty="0" err="1" smtClean="0"/>
              <a:t>reco</a:t>
            </a:r>
            <a:r>
              <a:rPr lang="en-US" sz="1400" dirty="0" smtClean="0"/>
              <a:t> data. (</a:t>
            </a:r>
            <a:r>
              <a:rPr lang="en-US" sz="1400" dirty="0" smtClean="0">
                <a:hlinkClick r:id="rId4"/>
              </a:rPr>
              <a:t>tracking POG talk</a:t>
            </a:r>
            <a:r>
              <a:rPr lang="en-US" sz="1400" dirty="0" smtClean="0"/>
              <a:t>)</a:t>
            </a:r>
            <a:endParaRPr lang="en-US" sz="1400" dirty="0"/>
          </a:p>
        </p:txBody>
      </p:sp>
      <p:pic>
        <p:nvPicPr>
          <p:cNvPr id="20" name="Picture 19" descr="numVertices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890381" y="997561"/>
            <a:ext cx="2544838" cy="274320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457200" y="2725145"/>
            <a:ext cx="533775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1" indent="-285750">
              <a:buFont typeface="Wingdings" charset="2"/>
              <a:buChar char="Ø"/>
            </a:pPr>
            <a:r>
              <a:rPr lang="en-US" dirty="0" smtClean="0"/>
              <a:t>Data</a:t>
            </a:r>
            <a:r>
              <a:rPr lang="en-US" dirty="0"/>
              <a:t>/MC SF equal to 0.90 following TAU POG recommendations for 2016 </a:t>
            </a:r>
            <a:r>
              <a:rPr lang="en-US" dirty="0" smtClean="0"/>
              <a:t>data</a:t>
            </a:r>
          </a:p>
          <a:p>
            <a:pPr marL="285750" lvl="1" indent="-285750">
              <a:buFont typeface="Wingdings" charset="2"/>
              <a:buChar char="Ø"/>
            </a:pPr>
            <a:endParaRPr lang="en-US" dirty="0"/>
          </a:p>
          <a:p>
            <a:pPr marL="285750" indent="-285750">
              <a:buFont typeface="Wingdings" charset="2"/>
              <a:buChar char="Ø"/>
            </a:pPr>
            <a:r>
              <a:rPr lang="en-US" dirty="0" err="1" smtClean="0">
                <a:solidFill>
                  <a:srgbClr val="000000"/>
                </a:solidFill>
                <a:sym typeface="Wingdings"/>
              </a:rPr>
              <a:t>eτ</a:t>
            </a:r>
            <a:r>
              <a:rPr lang="en-US" baseline="-25000" dirty="0" err="1" smtClean="0">
                <a:solidFill>
                  <a:srgbClr val="000000"/>
                </a:solidFill>
                <a:sym typeface="Wingdings"/>
              </a:rPr>
              <a:t>h</a:t>
            </a:r>
            <a:r>
              <a:rPr lang="en-US" dirty="0" smtClean="0">
                <a:solidFill>
                  <a:srgbClr val="000000"/>
                </a:solidFill>
                <a:sym typeface="Wingdings"/>
              </a:rPr>
              <a:t> </a:t>
            </a:r>
            <a:r>
              <a:rPr lang="en-US" dirty="0">
                <a:solidFill>
                  <a:srgbClr val="000000"/>
                </a:solidFill>
                <a:sym typeface="Wingdings"/>
              </a:rPr>
              <a:t>fake </a:t>
            </a:r>
            <a:r>
              <a:rPr lang="en-US" dirty="0" smtClean="0">
                <a:solidFill>
                  <a:srgbClr val="000000"/>
                </a:solidFill>
                <a:sym typeface="Wingdings"/>
              </a:rPr>
              <a:t>rate </a:t>
            </a:r>
            <a:r>
              <a:rPr lang="en-US" dirty="0" smtClean="0">
                <a:sym typeface="Wingdings"/>
              </a:rPr>
              <a:t>scale factors </a:t>
            </a:r>
            <a:r>
              <a:rPr lang="en-US" dirty="0">
                <a:sym typeface="Wingdings"/>
              </a:rPr>
              <a:t>following TAU POG recommendations </a:t>
            </a:r>
            <a:r>
              <a:rPr lang="en-US" dirty="0" smtClean="0">
                <a:sym typeface="Wingdings"/>
              </a:rPr>
              <a:t>(between </a:t>
            </a:r>
            <a:r>
              <a:rPr lang="en-US" dirty="0">
                <a:sym typeface="Wingdings"/>
              </a:rPr>
              <a:t>1.5 and </a:t>
            </a:r>
            <a:r>
              <a:rPr lang="en-US" dirty="0" smtClean="0">
                <a:sym typeface="Wingdings"/>
              </a:rPr>
              <a:t>2.0)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6503035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HEXO Meeting, 11/21/16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Nabarun Dev (University of Notre Dame)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5D6C6F1-BE17-0D4A-9B0D-BD1CDA04D743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128448" y="2640424"/>
            <a:ext cx="42775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i="1" dirty="0">
                <a:sym typeface="Wingdings"/>
              </a:rPr>
              <a:t>H-&gt;</a:t>
            </a:r>
            <a:r>
              <a:rPr lang="en-US" sz="3600" b="1" i="1" dirty="0"/>
              <a:t>μτ 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347554802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Civic">
  <a:themeElements>
    <a:clrScheme name="Civic">
      <a:dk1>
        <a:sysClr val="windowText" lastClr="000000"/>
      </a:dk1>
      <a:lt1>
        <a:sysClr val="window" lastClr="FFFFFF"/>
      </a:lt1>
      <a:dk2>
        <a:srgbClr val="646B86"/>
      </a:dk2>
      <a:lt2>
        <a:srgbClr val="C5D1D7"/>
      </a:lt2>
      <a:accent1>
        <a:srgbClr val="D16349"/>
      </a:accent1>
      <a:accent2>
        <a:srgbClr val="CCB400"/>
      </a:accent2>
      <a:accent3>
        <a:srgbClr val="8CADAE"/>
      </a:accent3>
      <a:accent4>
        <a:srgbClr val="8C7B70"/>
      </a:accent4>
      <a:accent5>
        <a:srgbClr val="8FB08C"/>
      </a:accent5>
      <a:accent6>
        <a:srgbClr val="D19049"/>
      </a:accent6>
      <a:hlink>
        <a:srgbClr val="00A3D6"/>
      </a:hlink>
      <a:folHlink>
        <a:srgbClr val="694F07"/>
      </a:folHlink>
    </a:clrScheme>
    <a:fontScheme name="Civic">
      <a:majorFont>
        <a:latin typeface="Georgia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Georgia"/>
        <a:ea typeface=""/>
        <a:cs typeface=""/>
        <a:font script="Jpan" typeface="ＭＳ Ｐ明朝"/>
        <a:font script="Hang" typeface="바탕"/>
        <a:font script="Hans" typeface="华文新魏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Civic">
      <a:fillStyleLst>
        <a:solidFill>
          <a:schemeClr val="phClr"/>
        </a:solidFill>
        <a:solidFill>
          <a:schemeClr val="phClr">
            <a:tint val="45000"/>
          </a:schemeClr>
        </a:solidFill>
        <a:solidFill>
          <a:schemeClr val="phClr">
            <a:tint val="95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1429" cap="flat" cmpd="sng" algn="ctr">
          <a:solidFill>
            <a:schemeClr val="phClr"/>
          </a:solidFill>
          <a:prstDash val="sysDash"/>
        </a:ln>
        <a:ln w="200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contourW="9525" prstMaterial="matte">
            <a:bevelT w="0" h="0"/>
            <a:contourClr>
              <a:schemeClr val="phClr">
                <a:shade val="70000"/>
                <a:satMod val="105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soft" dir="b">
              <a:rot lat="0" lon="0" rev="0"/>
            </a:lightRig>
          </a:scene3d>
          <a:sp3d prstMaterial="dkEdge">
            <a:bevelT w="63500" h="63500" prst="cross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70000"/>
                <a:satMod val="115000"/>
              </a:schemeClr>
              <a:schemeClr val="phClr">
                <a:tint val="85000"/>
              </a:schemeClr>
            </a:duotone>
          </a:blip>
          <a:tile tx="0" ty="0" sx="85000" sy="85000" flip="none" algn="tl"/>
        </a:blipFill>
        <a:blipFill>
          <a:blip xmlns:r="http://schemas.openxmlformats.org/officeDocument/2006/relationships" r:embed="rId2">
            <a:duotone>
              <a:schemeClr val="phClr">
                <a:shade val="65000"/>
                <a:satMod val="115000"/>
              </a:schemeClr>
              <a:schemeClr val="phClr">
                <a:tint val="85000"/>
              </a:schemeClr>
            </a:duotone>
          </a:blip>
          <a:tile tx="0" ty="0" sx="65000" sy="65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Civic.thmx</Template>
  <TotalTime>13769</TotalTime>
  <Words>5913</Words>
  <Application>Microsoft Macintosh PowerPoint</Application>
  <PresentationFormat>On-screen Show (4:3)</PresentationFormat>
  <Paragraphs>1254</Paragraphs>
  <Slides>77</Slides>
  <Notes>3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77</vt:i4>
      </vt:variant>
    </vt:vector>
  </HeadingPairs>
  <TitlesOfParts>
    <vt:vector size="79" baseType="lpstr">
      <vt:lpstr>Civic</vt:lpstr>
      <vt:lpstr>Equation</vt:lpstr>
      <vt:lpstr>Search for Lepton Flavor Violating Decays of the Higgs Boson in μτe Final State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Background: eτh</vt:lpstr>
      <vt:lpstr>Distributions after final selection: eτh</vt:lpstr>
      <vt:lpstr>Backgrounds: eτμ</vt:lpstr>
      <vt:lpstr>Final selection plots: eτμ</vt:lpstr>
      <vt:lpstr>PowerPoint Presentation</vt:lpstr>
      <vt:lpstr>PowerPoint Presentation</vt:lpstr>
      <vt:lpstr>PowerPoint Presentation</vt:lpstr>
      <vt:lpstr>PowerPoint Presentation</vt:lpstr>
      <vt:lpstr>Contamination (I): LFV Hµτe  in  Heτμ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Background: eτh</vt:lpstr>
      <vt:lpstr>Preselection:eτh</vt:lpstr>
      <vt:lpstr>Reducible background estimation:eτh</vt:lpstr>
      <vt:lpstr>Reducible background validation:  eτh</vt:lpstr>
      <vt:lpstr>Distributions after preselection:eτh</vt:lpstr>
      <vt:lpstr>Selection optimization: eτh</vt:lpstr>
      <vt:lpstr>Distributions after final selection: eτh</vt:lpstr>
      <vt:lpstr>PowerPoint Presentation</vt:lpstr>
      <vt:lpstr>Backgrounds: eτμ</vt:lpstr>
      <vt:lpstr>Preselection: eτμ</vt:lpstr>
      <vt:lpstr>Misidentified background:eτμ</vt:lpstr>
      <vt:lpstr>Preselection: eτμ</vt:lpstr>
      <vt:lpstr>Misidentified background:eτμ fake rate method</vt:lpstr>
      <vt:lpstr>Selection optimization: eτμ</vt:lpstr>
      <vt:lpstr>Final selection plots: eτμ</vt:lpstr>
      <vt:lpstr>BDT selection: eτμ</vt:lpstr>
      <vt:lpstr>BDT distribution: eτμ</vt:lpstr>
      <vt:lpstr>BDT – Expected limits: eτμ</vt:lpstr>
      <vt:lpstr>Systematics (eτμand eτh)</vt:lpstr>
      <vt:lpstr>BDT – Overtraining check :eτμ</vt:lpstr>
      <vt:lpstr>BDT – Correlations: eτμ</vt:lpstr>
    </vt:vector>
  </TitlesOfParts>
  <Company>University of Notre Dame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LFV Higgs decay : electronic channels</dc:title>
  <dc:creator>Nabarun Dev</dc:creator>
  <cp:lastModifiedBy>Nabarun Dev</cp:lastModifiedBy>
  <cp:revision>489</cp:revision>
  <dcterms:created xsi:type="dcterms:W3CDTF">2016-11-19T08:00:10Z</dcterms:created>
  <dcterms:modified xsi:type="dcterms:W3CDTF">2017-03-30T15:42:04Z</dcterms:modified>
</cp:coreProperties>
</file>